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321" r:id="rId3"/>
    <p:sldId id="258" r:id="rId4"/>
    <p:sldId id="264" r:id="rId5"/>
    <p:sldId id="265" r:id="rId6"/>
    <p:sldId id="266" r:id="rId7"/>
    <p:sldId id="267" r:id="rId8"/>
    <p:sldId id="269" r:id="rId9"/>
    <p:sldId id="270" r:id="rId10"/>
    <p:sldId id="259" r:id="rId11"/>
    <p:sldId id="268" r:id="rId12"/>
    <p:sldId id="271" r:id="rId13"/>
    <p:sldId id="276" r:id="rId14"/>
    <p:sldId id="275" r:id="rId15"/>
    <p:sldId id="274" r:id="rId16"/>
    <p:sldId id="272" r:id="rId17"/>
    <p:sldId id="282" r:id="rId18"/>
    <p:sldId id="280" r:id="rId19"/>
    <p:sldId id="316" r:id="rId20"/>
    <p:sldId id="318" r:id="rId21"/>
    <p:sldId id="284" r:id="rId22"/>
    <p:sldId id="332" r:id="rId23"/>
    <p:sldId id="285" r:id="rId24"/>
    <p:sldId id="286" r:id="rId25"/>
    <p:sldId id="287" r:id="rId26"/>
    <p:sldId id="322" r:id="rId27"/>
    <p:sldId id="288" r:id="rId28"/>
    <p:sldId id="289" r:id="rId29"/>
    <p:sldId id="291" r:id="rId30"/>
    <p:sldId id="290" r:id="rId31"/>
    <p:sldId id="292" r:id="rId32"/>
    <p:sldId id="325" r:id="rId33"/>
    <p:sldId id="293" r:id="rId34"/>
    <p:sldId id="329" r:id="rId35"/>
    <p:sldId id="294" r:id="rId36"/>
    <p:sldId id="326" r:id="rId37"/>
    <p:sldId id="295" r:id="rId38"/>
    <p:sldId id="296" r:id="rId39"/>
    <p:sldId id="297" r:id="rId40"/>
    <p:sldId id="298" r:id="rId41"/>
    <p:sldId id="300" r:id="rId42"/>
    <p:sldId id="301" r:id="rId43"/>
    <p:sldId id="319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33" r:id="rId55"/>
    <p:sldId id="313" r:id="rId56"/>
    <p:sldId id="315" r:id="rId57"/>
    <p:sldId id="323" r:id="rId58"/>
    <p:sldId id="328" r:id="rId59"/>
    <p:sldId id="330" r:id="rId60"/>
    <p:sldId id="331" r:id="rId61"/>
    <p:sldId id="327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294F1-3BE9-4BDD-A862-409368E75297}" type="doc">
      <dgm:prSet loTypeId="urn:microsoft.com/office/officeart/2005/8/layout/radial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5FA018-DBE3-4EC7-A272-D164A4C95D46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МБОУ </a:t>
          </a:r>
          <a:r>
            <a:rPr lang="ru-RU" b="1" i="1" dirty="0" err="1" smtClean="0">
              <a:solidFill>
                <a:schemeClr val="tx1"/>
              </a:solidFill>
            </a:rPr>
            <a:t>Мойганская</a:t>
          </a:r>
          <a:r>
            <a:rPr lang="ru-RU" b="1" i="1" dirty="0" smtClean="0">
              <a:solidFill>
                <a:schemeClr val="tx1"/>
              </a:solidFill>
            </a:rPr>
            <a:t> СОШ </a:t>
          </a:r>
        </a:p>
        <a:p>
          <a:r>
            <a:rPr lang="ru-RU" b="1" i="1" dirty="0" smtClean="0">
              <a:solidFill>
                <a:schemeClr val="tx1"/>
              </a:solidFill>
            </a:rPr>
            <a:t>159</a:t>
          </a:r>
        </a:p>
        <a:p>
          <a:r>
            <a:rPr lang="ru-RU" b="1" i="1" dirty="0" smtClean="0">
              <a:solidFill>
                <a:schemeClr val="tx1"/>
              </a:solidFill>
            </a:rPr>
            <a:t>обучающихся</a:t>
          </a:r>
          <a:endParaRPr lang="ru-RU" b="1" i="1" dirty="0">
            <a:solidFill>
              <a:schemeClr val="tx1"/>
            </a:solidFill>
          </a:endParaRPr>
        </a:p>
      </dgm:t>
    </dgm:pt>
    <dgm:pt modelId="{52C57A8A-9ED1-4FD2-847E-F96B176742C3}" type="parTrans" cxnId="{2CF30F10-221A-4E0C-AF67-0D0ABDBAA0FA}">
      <dgm:prSet/>
      <dgm:spPr/>
      <dgm:t>
        <a:bodyPr/>
        <a:lstStyle/>
        <a:p>
          <a:endParaRPr lang="ru-RU"/>
        </a:p>
      </dgm:t>
    </dgm:pt>
    <dgm:pt modelId="{DC4FFA3B-664F-45D7-9B91-259581EEBFD2}" type="sibTrans" cxnId="{2CF30F10-221A-4E0C-AF67-0D0ABDBAA0FA}">
      <dgm:prSet/>
      <dgm:spPr/>
      <dgm:t>
        <a:bodyPr/>
        <a:lstStyle/>
        <a:p>
          <a:endParaRPr lang="ru-RU"/>
        </a:p>
      </dgm:t>
    </dgm:pt>
    <dgm:pt modelId="{DB920037-F2A3-43C6-ADE1-AA6BDF8FCD3B}">
      <dgm:prSet phldrT="[Текст]"/>
      <dgm:spPr/>
      <dgm:t>
        <a:bodyPr/>
        <a:lstStyle/>
        <a:p>
          <a:r>
            <a:rPr lang="ru-RU" b="1" i="1" u="none" dirty="0" err="1" smtClean="0">
              <a:solidFill>
                <a:schemeClr val="tx1"/>
              </a:solidFill>
            </a:rPr>
            <a:t>Халтовская</a:t>
          </a:r>
          <a:r>
            <a:rPr lang="ru-RU" b="1" i="1" u="none" dirty="0" smtClean="0">
              <a:solidFill>
                <a:schemeClr val="tx1"/>
              </a:solidFill>
            </a:rPr>
            <a:t> НОШ </a:t>
          </a:r>
        </a:p>
        <a:p>
          <a:r>
            <a:rPr lang="ru-RU" b="1" i="1" u="none" dirty="0" smtClean="0">
              <a:solidFill>
                <a:schemeClr val="tx1"/>
              </a:solidFill>
            </a:rPr>
            <a:t>7 обучающихся</a:t>
          </a:r>
          <a:endParaRPr lang="ru-RU" b="1" i="1" u="none" dirty="0">
            <a:solidFill>
              <a:schemeClr val="tx1"/>
            </a:solidFill>
          </a:endParaRPr>
        </a:p>
      </dgm:t>
    </dgm:pt>
    <dgm:pt modelId="{B3A8B7AF-E12B-47B3-8246-8608DE1B1014}" type="parTrans" cxnId="{9CAF75FE-9A53-40D8-BA3A-9BF353A0647F}">
      <dgm:prSet/>
      <dgm:spPr/>
      <dgm:t>
        <a:bodyPr/>
        <a:lstStyle/>
        <a:p>
          <a:endParaRPr lang="ru-RU"/>
        </a:p>
      </dgm:t>
    </dgm:pt>
    <dgm:pt modelId="{ECC75A62-9848-42D8-A4B3-3E9652B005D4}" type="sibTrans" cxnId="{9CAF75FE-9A53-40D8-BA3A-9BF353A0647F}">
      <dgm:prSet/>
      <dgm:spPr/>
      <dgm:t>
        <a:bodyPr/>
        <a:lstStyle/>
        <a:p>
          <a:endParaRPr lang="ru-RU"/>
        </a:p>
      </dgm:t>
    </dgm:pt>
    <dgm:pt modelId="{8F03D7E6-CF61-4532-AEAD-FEA272AA224A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</a:rPr>
            <a:t>Мойганская</a:t>
          </a:r>
          <a:r>
            <a:rPr lang="ru-RU" b="1" i="1" dirty="0" smtClean="0">
              <a:solidFill>
                <a:schemeClr val="tx1"/>
              </a:solidFill>
            </a:rPr>
            <a:t> СОШ </a:t>
          </a:r>
        </a:p>
        <a:p>
          <a:r>
            <a:rPr lang="ru-RU" b="1" i="1" dirty="0" smtClean="0">
              <a:solidFill>
                <a:schemeClr val="tx1"/>
              </a:solidFill>
            </a:rPr>
            <a:t>133 обучающихся</a:t>
          </a:r>
          <a:endParaRPr lang="ru-RU" b="1" i="1" dirty="0">
            <a:solidFill>
              <a:schemeClr val="tx1"/>
            </a:solidFill>
          </a:endParaRPr>
        </a:p>
      </dgm:t>
    </dgm:pt>
    <dgm:pt modelId="{2E99AEE0-F1F8-4800-98F0-D0CDA9047840}" type="parTrans" cxnId="{365E246F-3F37-4594-85EA-EBE3BE07CE42}">
      <dgm:prSet/>
      <dgm:spPr/>
      <dgm:t>
        <a:bodyPr/>
        <a:lstStyle/>
        <a:p>
          <a:endParaRPr lang="ru-RU"/>
        </a:p>
      </dgm:t>
    </dgm:pt>
    <dgm:pt modelId="{801E4BF0-16FC-44A4-ACAF-06C1A78163BC}" type="sibTrans" cxnId="{365E246F-3F37-4594-85EA-EBE3BE07CE42}">
      <dgm:prSet/>
      <dgm:spPr/>
      <dgm:t>
        <a:bodyPr/>
        <a:lstStyle/>
        <a:p>
          <a:endParaRPr lang="ru-RU"/>
        </a:p>
      </dgm:t>
    </dgm:pt>
    <dgm:pt modelId="{C57B30AF-5938-46B2-A27F-56A7A78AE887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</a:rPr>
            <a:t>Романенкинская</a:t>
          </a:r>
          <a:r>
            <a:rPr lang="ru-RU" b="1" i="1" dirty="0" smtClean="0">
              <a:solidFill>
                <a:schemeClr val="tx1"/>
              </a:solidFill>
            </a:rPr>
            <a:t> НОШ </a:t>
          </a:r>
        </a:p>
        <a:p>
          <a:r>
            <a:rPr lang="ru-RU" b="1" i="1" dirty="0" smtClean="0">
              <a:solidFill>
                <a:schemeClr val="tx1"/>
              </a:solidFill>
            </a:rPr>
            <a:t>13 обучающихся</a:t>
          </a:r>
          <a:endParaRPr lang="ru-RU" b="1" i="1" dirty="0">
            <a:solidFill>
              <a:schemeClr val="tx1"/>
            </a:solidFill>
          </a:endParaRPr>
        </a:p>
      </dgm:t>
    </dgm:pt>
    <dgm:pt modelId="{1FF8E34D-3472-460D-B66C-A8EF3A64CB8B}" type="parTrans" cxnId="{2ECA3EDD-CE2C-47A6-8AD1-2B58703E5B63}">
      <dgm:prSet/>
      <dgm:spPr/>
      <dgm:t>
        <a:bodyPr/>
        <a:lstStyle/>
        <a:p>
          <a:endParaRPr lang="ru-RU"/>
        </a:p>
      </dgm:t>
    </dgm:pt>
    <dgm:pt modelId="{7E314B6B-A9B3-49E9-9BA6-81027F07D64F}" type="sibTrans" cxnId="{2ECA3EDD-CE2C-47A6-8AD1-2B58703E5B63}">
      <dgm:prSet/>
      <dgm:spPr/>
      <dgm:t>
        <a:bodyPr/>
        <a:lstStyle/>
        <a:p>
          <a:endParaRPr lang="ru-RU"/>
        </a:p>
      </dgm:t>
    </dgm:pt>
    <dgm:pt modelId="{7F537CA3-A23F-4479-AAA5-9C58DDF04520}">
      <dgm:prSet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</a:rPr>
            <a:t>Чадановская</a:t>
          </a:r>
          <a:r>
            <a:rPr lang="ru-RU" b="1" i="1" dirty="0" smtClean="0">
              <a:solidFill>
                <a:schemeClr val="tx1"/>
              </a:solidFill>
            </a:rPr>
            <a:t> НОШ</a:t>
          </a:r>
        </a:p>
        <a:p>
          <a:r>
            <a:rPr lang="ru-RU" b="1" i="1" dirty="0" smtClean="0">
              <a:solidFill>
                <a:schemeClr val="tx1"/>
              </a:solidFill>
            </a:rPr>
            <a:t>6 обучающихся</a:t>
          </a:r>
          <a:endParaRPr lang="ru-RU" b="1" i="1" dirty="0">
            <a:solidFill>
              <a:schemeClr val="tx1"/>
            </a:solidFill>
          </a:endParaRPr>
        </a:p>
      </dgm:t>
    </dgm:pt>
    <dgm:pt modelId="{C5D2C458-2265-4028-8E63-20E7059DA4CD}" type="parTrans" cxnId="{4F84A62A-6772-4446-B431-A262C0F223FF}">
      <dgm:prSet/>
      <dgm:spPr/>
      <dgm:t>
        <a:bodyPr/>
        <a:lstStyle/>
        <a:p>
          <a:endParaRPr lang="ru-RU"/>
        </a:p>
      </dgm:t>
    </dgm:pt>
    <dgm:pt modelId="{14E44083-CD3C-47BD-8CCD-05564EFD4E00}" type="sibTrans" cxnId="{4F84A62A-6772-4446-B431-A262C0F223FF}">
      <dgm:prSet/>
      <dgm:spPr/>
      <dgm:t>
        <a:bodyPr/>
        <a:lstStyle/>
        <a:p>
          <a:endParaRPr lang="ru-RU"/>
        </a:p>
      </dgm:t>
    </dgm:pt>
    <dgm:pt modelId="{0D94F33F-ED89-49E8-9190-9A4E97A15CF7}" type="pres">
      <dgm:prSet presAssocID="{E52294F1-3BE9-4BDD-A862-409368E7529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CE30FC-26CC-451A-ADD0-237FCCD20602}" type="pres">
      <dgm:prSet presAssocID="{575FA018-DBE3-4EC7-A272-D164A4C95D46}" presName="centerShape" presStyleLbl="node0" presStyleIdx="0" presStyleCnt="1" custScaleX="127952" custLinFactNeighborX="380" custLinFactNeighborY="-553"/>
      <dgm:spPr/>
      <dgm:t>
        <a:bodyPr/>
        <a:lstStyle/>
        <a:p>
          <a:endParaRPr lang="ru-RU"/>
        </a:p>
      </dgm:t>
    </dgm:pt>
    <dgm:pt modelId="{349B089E-4663-4E63-822E-C7B4BFA5050F}" type="pres">
      <dgm:prSet presAssocID="{B3A8B7AF-E12B-47B3-8246-8608DE1B1014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B7DCD91B-D592-46E8-AB09-84D2AB0C1C60}" type="pres">
      <dgm:prSet presAssocID="{DB920037-F2A3-43C6-ADE1-AA6BDF8FCD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B9A92-5260-4A4D-BF58-DAEBA818201D}" type="pres">
      <dgm:prSet presAssocID="{2E99AEE0-F1F8-4800-98F0-D0CDA9047840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30F122DE-21EE-4B44-B6BA-A0FF82E97A2D}" type="pres">
      <dgm:prSet presAssocID="{8F03D7E6-CF61-4532-AEAD-FEA272AA224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95C7D-63B1-4CFB-BCDB-462D1DA2156A}" type="pres">
      <dgm:prSet presAssocID="{1FF8E34D-3472-460D-B66C-A8EF3A64CB8B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7C6B0B7C-E01F-4AC3-B510-BD36247555EA}" type="pres">
      <dgm:prSet presAssocID="{C57B30AF-5938-46B2-A27F-56A7A78AE8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A8881-20BD-4726-BC3A-13CCFA244925}" type="pres">
      <dgm:prSet presAssocID="{C5D2C458-2265-4028-8E63-20E7059DA4CD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C0C2E4D5-C065-46BE-8D3D-D6984962BF1D}" type="pres">
      <dgm:prSet presAssocID="{7F537CA3-A23F-4479-AAA5-9C58DDF045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CBC703-F87B-4713-8387-450C2F2FEC04}" type="presOf" srcId="{DB920037-F2A3-43C6-ADE1-AA6BDF8FCD3B}" destId="{B7DCD91B-D592-46E8-AB09-84D2AB0C1C60}" srcOrd="0" destOrd="0" presId="urn:microsoft.com/office/officeart/2005/8/layout/radial4"/>
    <dgm:cxn modelId="{2CF30F10-221A-4E0C-AF67-0D0ABDBAA0FA}" srcId="{E52294F1-3BE9-4BDD-A862-409368E75297}" destId="{575FA018-DBE3-4EC7-A272-D164A4C95D46}" srcOrd="0" destOrd="0" parTransId="{52C57A8A-9ED1-4FD2-847E-F96B176742C3}" sibTransId="{DC4FFA3B-664F-45D7-9B91-259581EEBFD2}"/>
    <dgm:cxn modelId="{9CE25255-EC32-40C4-A7BB-DE3471FCF3DA}" type="presOf" srcId="{C5D2C458-2265-4028-8E63-20E7059DA4CD}" destId="{467A8881-20BD-4726-BC3A-13CCFA244925}" srcOrd="0" destOrd="0" presId="urn:microsoft.com/office/officeart/2005/8/layout/radial4"/>
    <dgm:cxn modelId="{D46772BD-AACE-41EE-BB55-A076FF4F824C}" type="presOf" srcId="{1FF8E34D-3472-460D-B66C-A8EF3A64CB8B}" destId="{89295C7D-63B1-4CFB-BCDB-462D1DA2156A}" srcOrd="0" destOrd="0" presId="urn:microsoft.com/office/officeart/2005/8/layout/radial4"/>
    <dgm:cxn modelId="{6C23E54D-BB1F-481C-A6C7-F3A00E98CEB2}" type="presOf" srcId="{E52294F1-3BE9-4BDD-A862-409368E75297}" destId="{0D94F33F-ED89-49E8-9190-9A4E97A15CF7}" srcOrd="0" destOrd="0" presId="urn:microsoft.com/office/officeart/2005/8/layout/radial4"/>
    <dgm:cxn modelId="{D4364225-2FB1-42BB-A389-6FFACA67392D}" type="presOf" srcId="{2E99AEE0-F1F8-4800-98F0-D0CDA9047840}" destId="{D14B9A92-5260-4A4D-BF58-DAEBA818201D}" srcOrd="0" destOrd="0" presId="urn:microsoft.com/office/officeart/2005/8/layout/radial4"/>
    <dgm:cxn modelId="{9BC22F95-E40D-4982-9DF6-A84C8916E31C}" type="presOf" srcId="{575FA018-DBE3-4EC7-A272-D164A4C95D46}" destId="{90CE30FC-26CC-451A-ADD0-237FCCD20602}" srcOrd="0" destOrd="0" presId="urn:microsoft.com/office/officeart/2005/8/layout/radial4"/>
    <dgm:cxn modelId="{2ECA3EDD-CE2C-47A6-8AD1-2B58703E5B63}" srcId="{575FA018-DBE3-4EC7-A272-D164A4C95D46}" destId="{C57B30AF-5938-46B2-A27F-56A7A78AE887}" srcOrd="2" destOrd="0" parTransId="{1FF8E34D-3472-460D-B66C-A8EF3A64CB8B}" sibTransId="{7E314B6B-A9B3-49E9-9BA6-81027F07D64F}"/>
    <dgm:cxn modelId="{365E246F-3F37-4594-85EA-EBE3BE07CE42}" srcId="{575FA018-DBE3-4EC7-A272-D164A4C95D46}" destId="{8F03D7E6-CF61-4532-AEAD-FEA272AA224A}" srcOrd="1" destOrd="0" parTransId="{2E99AEE0-F1F8-4800-98F0-D0CDA9047840}" sibTransId="{801E4BF0-16FC-44A4-ACAF-06C1A78163BC}"/>
    <dgm:cxn modelId="{9CAF75FE-9A53-40D8-BA3A-9BF353A0647F}" srcId="{575FA018-DBE3-4EC7-A272-D164A4C95D46}" destId="{DB920037-F2A3-43C6-ADE1-AA6BDF8FCD3B}" srcOrd="0" destOrd="0" parTransId="{B3A8B7AF-E12B-47B3-8246-8608DE1B1014}" sibTransId="{ECC75A62-9848-42D8-A4B3-3E9652B005D4}"/>
    <dgm:cxn modelId="{AF512ACC-A801-41C6-BA15-A0845A354701}" type="presOf" srcId="{7F537CA3-A23F-4479-AAA5-9C58DDF04520}" destId="{C0C2E4D5-C065-46BE-8D3D-D6984962BF1D}" srcOrd="0" destOrd="0" presId="urn:microsoft.com/office/officeart/2005/8/layout/radial4"/>
    <dgm:cxn modelId="{4F84A62A-6772-4446-B431-A262C0F223FF}" srcId="{575FA018-DBE3-4EC7-A272-D164A4C95D46}" destId="{7F537CA3-A23F-4479-AAA5-9C58DDF04520}" srcOrd="3" destOrd="0" parTransId="{C5D2C458-2265-4028-8E63-20E7059DA4CD}" sibTransId="{14E44083-CD3C-47BD-8CCD-05564EFD4E00}"/>
    <dgm:cxn modelId="{950E6932-747B-4491-8741-C6D2516DE2B4}" type="presOf" srcId="{C57B30AF-5938-46B2-A27F-56A7A78AE887}" destId="{7C6B0B7C-E01F-4AC3-B510-BD36247555EA}" srcOrd="0" destOrd="0" presId="urn:microsoft.com/office/officeart/2005/8/layout/radial4"/>
    <dgm:cxn modelId="{0E9AE9AF-3D46-4B28-8797-2E264E5B3E82}" type="presOf" srcId="{8F03D7E6-CF61-4532-AEAD-FEA272AA224A}" destId="{30F122DE-21EE-4B44-B6BA-A0FF82E97A2D}" srcOrd="0" destOrd="0" presId="urn:microsoft.com/office/officeart/2005/8/layout/radial4"/>
    <dgm:cxn modelId="{78DB7A45-641A-4B54-ACE5-9A98496437AF}" type="presOf" srcId="{B3A8B7AF-E12B-47B3-8246-8608DE1B1014}" destId="{349B089E-4663-4E63-822E-C7B4BFA5050F}" srcOrd="0" destOrd="0" presId="urn:microsoft.com/office/officeart/2005/8/layout/radial4"/>
    <dgm:cxn modelId="{F7ABE7C7-7A9A-4C18-96D7-D7AE3C68DAE8}" type="presParOf" srcId="{0D94F33F-ED89-49E8-9190-9A4E97A15CF7}" destId="{90CE30FC-26CC-451A-ADD0-237FCCD20602}" srcOrd="0" destOrd="0" presId="urn:microsoft.com/office/officeart/2005/8/layout/radial4"/>
    <dgm:cxn modelId="{96B6EDB1-8308-4163-B656-F9796D43F882}" type="presParOf" srcId="{0D94F33F-ED89-49E8-9190-9A4E97A15CF7}" destId="{349B089E-4663-4E63-822E-C7B4BFA5050F}" srcOrd="1" destOrd="0" presId="urn:microsoft.com/office/officeart/2005/8/layout/radial4"/>
    <dgm:cxn modelId="{B323EFA4-FE6F-4AC1-B6D3-9CDE424030BA}" type="presParOf" srcId="{0D94F33F-ED89-49E8-9190-9A4E97A15CF7}" destId="{B7DCD91B-D592-46E8-AB09-84D2AB0C1C60}" srcOrd="2" destOrd="0" presId="urn:microsoft.com/office/officeart/2005/8/layout/radial4"/>
    <dgm:cxn modelId="{BF31C668-07E1-4176-B644-71FED1F9D446}" type="presParOf" srcId="{0D94F33F-ED89-49E8-9190-9A4E97A15CF7}" destId="{D14B9A92-5260-4A4D-BF58-DAEBA818201D}" srcOrd="3" destOrd="0" presId="urn:microsoft.com/office/officeart/2005/8/layout/radial4"/>
    <dgm:cxn modelId="{1D319AAB-7FEF-4A54-A594-B7A3846747F8}" type="presParOf" srcId="{0D94F33F-ED89-49E8-9190-9A4E97A15CF7}" destId="{30F122DE-21EE-4B44-B6BA-A0FF82E97A2D}" srcOrd="4" destOrd="0" presId="urn:microsoft.com/office/officeart/2005/8/layout/radial4"/>
    <dgm:cxn modelId="{BDF94F43-098F-416D-A28A-29F6B5A50499}" type="presParOf" srcId="{0D94F33F-ED89-49E8-9190-9A4E97A15CF7}" destId="{89295C7D-63B1-4CFB-BCDB-462D1DA2156A}" srcOrd="5" destOrd="0" presId="urn:microsoft.com/office/officeart/2005/8/layout/radial4"/>
    <dgm:cxn modelId="{2CF67E59-143F-4EB2-9349-A47FEB8DB779}" type="presParOf" srcId="{0D94F33F-ED89-49E8-9190-9A4E97A15CF7}" destId="{7C6B0B7C-E01F-4AC3-B510-BD36247555EA}" srcOrd="6" destOrd="0" presId="urn:microsoft.com/office/officeart/2005/8/layout/radial4"/>
    <dgm:cxn modelId="{C6CF4A26-D4F0-4023-94CC-EC2BBE09A4F6}" type="presParOf" srcId="{0D94F33F-ED89-49E8-9190-9A4E97A15CF7}" destId="{467A8881-20BD-4726-BC3A-13CCFA244925}" srcOrd="7" destOrd="0" presId="urn:microsoft.com/office/officeart/2005/8/layout/radial4"/>
    <dgm:cxn modelId="{F6A3A48B-D7DC-4CAF-ABFA-183FE4C98E26}" type="presParOf" srcId="{0D94F33F-ED89-49E8-9190-9A4E97A15CF7}" destId="{C0C2E4D5-C065-46BE-8D3D-D6984962BF1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E30FC-26CC-451A-ADD0-237FCCD20602}">
      <dsp:nvSpPr>
        <dsp:cNvPr id="0" name=""/>
        <dsp:cNvSpPr/>
      </dsp:nvSpPr>
      <dsp:spPr>
        <a:xfrm>
          <a:off x="2666998" y="3048009"/>
          <a:ext cx="2790433" cy="218084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МБОУ </a:t>
          </a:r>
          <a:r>
            <a:rPr lang="ru-RU" sz="2000" b="1" i="1" kern="1200" dirty="0" err="1" smtClean="0">
              <a:solidFill>
                <a:schemeClr val="tx1"/>
              </a:solidFill>
            </a:rPr>
            <a:t>Мойганская</a:t>
          </a:r>
          <a:r>
            <a:rPr lang="ru-RU" sz="2000" b="1" i="1" kern="1200" dirty="0" smtClean="0">
              <a:solidFill>
                <a:schemeClr val="tx1"/>
              </a:solidFill>
            </a:rPr>
            <a:t> СОШ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159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обучающихся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3075647" y="3367386"/>
        <a:ext cx="1973135" cy="1542090"/>
      </dsp:txXfrm>
    </dsp:sp>
    <dsp:sp modelId="{349B089E-4663-4E63-822E-C7B4BFA5050F}">
      <dsp:nvSpPr>
        <dsp:cNvPr id="0" name=""/>
        <dsp:cNvSpPr/>
      </dsp:nvSpPr>
      <dsp:spPr>
        <a:xfrm rot="11656708">
          <a:off x="1011678" y="3262040"/>
          <a:ext cx="1656057" cy="6215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DCD91B-D592-46E8-AB09-84D2AB0C1C60}">
      <dsp:nvSpPr>
        <dsp:cNvPr id="0" name=""/>
        <dsp:cNvSpPr/>
      </dsp:nvSpPr>
      <dsp:spPr>
        <a:xfrm>
          <a:off x="1356" y="2539869"/>
          <a:ext cx="2071801" cy="1657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none" kern="1200" dirty="0" err="1" smtClean="0">
              <a:solidFill>
                <a:schemeClr val="tx1"/>
              </a:solidFill>
            </a:rPr>
            <a:t>Халтовская</a:t>
          </a:r>
          <a:r>
            <a:rPr lang="ru-RU" sz="2000" b="1" i="1" u="none" kern="1200" dirty="0" smtClean="0">
              <a:solidFill>
                <a:schemeClr val="tx1"/>
              </a:solidFill>
            </a:rPr>
            <a:t> НОШ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none" kern="1200" dirty="0" smtClean="0">
              <a:solidFill>
                <a:schemeClr val="tx1"/>
              </a:solidFill>
            </a:rPr>
            <a:t>7 обучающихся</a:t>
          </a:r>
          <a:endParaRPr lang="ru-RU" sz="2000" b="1" i="1" u="none" kern="1200" dirty="0">
            <a:solidFill>
              <a:schemeClr val="tx1"/>
            </a:solidFill>
          </a:endParaRPr>
        </a:p>
      </dsp:txBody>
      <dsp:txXfrm>
        <a:off x="49901" y="2588414"/>
        <a:ext cx="1974711" cy="1560351"/>
      </dsp:txXfrm>
    </dsp:sp>
    <dsp:sp modelId="{D14B9A92-5260-4A4D-BF58-DAEBA818201D}">
      <dsp:nvSpPr>
        <dsp:cNvPr id="0" name=""/>
        <dsp:cNvSpPr/>
      </dsp:nvSpPr>
      <dsp:spPr>
        <a:xfrm rot="14659982">
          <a:off x="2202148" y="1877970"/>
          <a:ext cx="1846254" cy="6215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F122DE-21EE-4B44-B6BA-A0FF82E97A2D}">
      <dsp:nvSpPr>
        <dsp:cNvPr id="0" name=""/>
        <dsp:cNvSpPr/>
      </dsp:nvSpPr>
      <dsp:spPr>
        <a:xfrm>
          <a:off x="1689531" y="527980"/>
          <a:ext cx="2071801" cy="1657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chemeClr val="tx1"/>
              </a:solidFill>
            </a:rPr>
            <a:t>Мойганская</a:t>
          </a:r>
          <a:r>
            <a:rPr lang="ru-RU" sz="2000" b="1" i="1" kern="1200" dirty="0" smtClean="0">
              <a:solidFill>
                <a:schemeClr val="tx1"/>
              </a:solidFill>
            </a:rPr>
            <a:t> СОШ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133 обучающихся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1738076" y="576525"/>
        <a:ext cx="1974711" cy="1560351"/>
      </dsp:txXfrm>
    </dsp:sp>
    <dsp:sp modelId="{89295C7D-63B1-4CFB-BCDB-462D1DA2156A}">
      <dsp:nvSpPr>
        <dsp:cNvPr id="0" name=""/>
        <dsp:cNvSpPr/>
      </dsp:nvSpPr>
      <dsp:spPr>
        <a:xfrm rot="17692288">
          <a:off x="4052215" y="1875887"/>
          <a:ext cx="1829602" cy="6215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B0B7C-E01F-4AC3-B510-BD36247555EA}">
      <dsp:nvSpPr>
        <dsp:cNvPr id="0" name=""/>
        <dsp:cNvSpPr/>
      </dsp:nvSpPr>
      <dsp:spPr>
        <a:xfrm>
          <a:off x="4315866" y="527980"/>
          <a:ext cx="2071801" cy="1657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chemeClr val="tx1"/>
              </a:solidFill>
            </a:rPr>
            <a:t>Романенкинская</a:t>
          </a:r>
          <a:r>
            <a:rPr lang="ru-RU" sz="2000" b="1" i="1" kern="1200" dirty="0" smtClean="0">
              <a:solidFill>
                <a:schemeClr val="tx1"/>
              </a:solidFill>
            </a:rPr>
            <a:t> НОШ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13 обучающихся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4364411" y="576525"/>
        <a:ext cx="1974711" cy="1560351"/>
      </dsp:txXfrm>
    </dsp:sp>
    <dsp:sp modelId="{467A8881-20BD-4726-BC3A-13CCFA244925}">
      <dsp:nvSpPr>
        <dsp:cNvPr id="0" name=""/>
        <dsp:cNvSpPr/>
      </dsp:nvSpPr>
      <dsp:spPr>
        <a:xfrm rot="20730272">
          <a:off x="5452076" y="3259758"/>
          <a:ext cx="1613547" cy="6215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C2E4D5-C065-46BE-8D3D-D6984962BF1D}">
      <dsp:nvSpPr>
        <dsp:cNvPr id="0" name=""/>
        <dsp:cNvSpPr/>
      </dsp:nvSpPr>
      <dsp:spPr>
        <a:xfrm>
          <a:off x="6004041" y="2539869"/>
          <a:ext cx="2071801" cy="1657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chemeClr val="tx1"/>
              </a:solidFill>
            </a:rPr>
            <a:t>Чадановская</a:t>
          </a:r>
          <a:r>
            <a:rPr lang="ru-RU" sz="2000" b="1" i="1" kern="1200" dirty="0" smtClean="0">
              <a:solidFill>
                <a:schemeClr val="tx1"/>
              </a:solidFill>
            </a:rPr>
            <a:t> НОШ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6 обучающихся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6052586" y="2588414"/>
        <a:ext cx="1974711" cy="1560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988A83-9930-4838-AEC3-2B69A41C8A80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67499C-FA04-4E62-A58E-D09E8BB0A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8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82F901-C0D5-4F83-9F35-81723919C29D}" type="slidenum">
              <a:rPr lang="ru-RU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B06B-048B-4B9A-85ED-09843C6C7745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7325-1CED-45CB-AA70-B8014A959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45569"/>
      </p:ext>
    </p:extLst>
  </p:cSld>
  <p:clrMapOvr>
    <a:masterClrMapping/>
  </p:clrMapOvr>
  <p:transition spd="slow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B06EF-0141-4C70-9EAF-D5672C86652B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8AE9-E5A6-4EE8-8584-2DDBE7E3A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12279"/>
      </p:ext>
    </p:extLst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3633-E2CE-42F6-83FF-4E240FC65C73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FD80-A909-4379-91EE-7671406BF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49571"/>
      </p:ext>
    </p:extLst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ADFBE-60AB-4CF4-A6C4-C1431871F0B4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4C3D-F31D-4C0C-A7AD-29ACB977E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99831"/>
      </p:ext>
    </p:extLst>
  </p:cSld>
  <p:clrMapOvr>
    <a:masterClrMapping/>
  </p:clrMapOvr>
  <p:transition spd="slow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CBC-AFF9-41A4-9844-6ECF02836EB0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2EB3-2656-4413-A573-A2DBB0DB8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54932"/>
      </p:ext>
    </p:extLst>
  </p:cSld>
  <p:clrMapOvr>
    <a:masterClrMapping/>
  </p:clrMapOvr>
  <p:transition spd="slow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4D9F9-55DA-478C-9E42-4BB5032D0666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156D-B5A1-49D7-80A2-F364F5EE2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80507"/>
      </p:ext>
    </p:extLst>
  </p:cSld>
  <p:clrMapOvr>
    <a:masterClrMapping/>
  </p:clrMapOvr>
  <p:transition spd="slow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D4DA-5C51-4FBB-9697-69CBDB24049B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68C7-9B5C-42B0-8B09-7277FB782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12630"/>
      </p:ext>
    </p:extLst>
  </p:cSld>
  <p:clrMapOvr>
    <a:masterClrMapping/>
  </p:clrMapOvr>
  <p:transition spd="slow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6171-867B-4982-95FC-03DF11964702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C463-B90A-4068-8978-9CDDC3438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95996"/>
      </p:ext>
    </p:extLst>
  </p:cSld>
  <p:clrMapOvr>
    <a:masterClrMapping/>
  </p:clrMapOvr>
  <p:transition spd="slow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D422-FA9B-4141-A153-934EB4556EDF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8501D-7232-4DE6-8C56-C975C3472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87568"/>
      </p:ext>
    </p:extLst>
  </p:cSld>
  <p:clrMapOvr>
    <a:masterClrMapping/>
  </p:clrMapOvr>
  <p:transition spd="slow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5EF9E-6B8A-4351-9591-F0F4915B3C7D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D833-9E08-4DB4-8C3E-CFF82F8BB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1455"/>
      </p:ext>
    </p:extLst>
  </p:cSld>
  <p:clrMapOvr>
    <a:masterClrMapping/>
  </p:clrMapOvr>
  <p:transition spd="slow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13627-A455-47CE-9E19-08443CB1ECBB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C913-A172-49B2-AC59-F195E72F7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46866"/>
      </p:ext>
    </p:extLst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18C3B4-4EF0-49A7-A7B7-25E279A7A600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B22C7C-5C27-4FA8-838B-612430A2F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2.xls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__________Microsoft_Excel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__________Microsoft_Excel3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Bookman Old Style" pitchFamily="18" charset="0"/>
              </a:rPr>
              <a:t>МБОУ Мойганская средняя общеобразовательная школа</a:t>
            </a:r>
          </a:p>
        </p:txBody>
      </p:sp>
      <p:pic>
        <p:nvPicPr>
          <p:cNvPr id="7170" name="Picture 2" descr="F:\DCIM\100CANON\IMG_006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2057400"/>
            <a:ext cx="7678057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Голос 004 (online-audio-converter.com)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4938" y="579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8860" y="685800"/>
            <a:ext cx="693388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В нашей школе 24 педагога</a:t>
            </a:r>
            <a:endParaRPr lang="ru-RU" sz="44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+mn-lt"/>
              <a:cs typeface="+mn-cs"/>
            </a:endParaRPr>
          </a:p>
        </p:txBody>
      </p:sp>
      <p:graphicFrame>
        <p:nvGraphicFramePr>
          <p:cNvPr id="11267" name="Диаграмма 3"/>
          <p:cNvGraphicFramePr>
            <a:graphicFrameLocks/>
          </p:cNvGraphicFramePr>
          <p:nvPr/>
        </p:nvGraphicFramePr>
        <p:xfrm>
          <a:off x="3606800" y="1625600"/>
          <a:ext cx="5969000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r:id="rId5" imgW="5968501" imgH="4133446" progId="Excel.Chart.8">
                  <p:embed/>
                </p:oleObj>
              </mc:Choice>
              <mc:Fallback>
                <p:oleObj r:id="rId5" imgW="5968501" imgH="4133446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625600"/>
                        <a:ext cx="5969000" cy="413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Диаграмма 5"/>
          <p:cNvGraphicFramePr>
            <a:graphicFrameLocks/>
          </p:cNvGraphicFramePr>
          <p:nvPr/>
        </p:nvGraphicFramePr>
        <p:xfrm>
          <a:off x="101600" y="1549400"/>
          <a:ext cx="52832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r:id="rId8" imgW="5279594" imgH="4139543" progId="Excel.Chart.8">
                  <p:embed/>
                </p:oleObj>
              </mc:Choice>
              <mc:Fallback>
                <p:oleObj r:id="rId8" imgW="5279594" imgH="4139543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549400"/>
                        <a:ext cx="5283200" cy="414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Диаграмма 4"/>
          <p:cNvGraphicFramePr>
            <a:graphicFrameLocks/>
          </p:cNvGraphicFramePr>
          <p:nvPr/>
        </p:nvGraphicFramePr>
        <p:xfrm>
          <a:off x="1549400" y="863600"/>
          <a:ext cx="64262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4" imgW="6425741" imgH="4749196" progId="Excel.Chart.8">
                  <p:embed/>
                </p:oleObj>
              </mc:Choice>
              <mc:Fallback>
                <p:oleObj r:id="rId4" imgW="6425741" imgH="474919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863600"/>
                        <a:ext cx="6426200" cy="474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271" y="685800"/>
            <a:ext cx="766107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Учебно-воспитательный процесс</a:t>
            </a:r>
            <a:endParaRPr lang="ru-RU" sz="32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450" y="1600200"/>
            <a:ext cx="7499350" cy="49371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Методическая тема: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«Современные подходы к организации качественного образовательного процесса в условиях реализации ФГОС».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Цель: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непрерывное совершенствование уровня педагогического мастерства учителей в организации работы с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разноуровневым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контингентом детей; обеспечение роста профессиональной компетентности учителей школы как условие реализации целей развития личности учащихся.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253" y="487810"/>
            <a:ext cx="75889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МО учителей начальных классов</a:t>
            </a:r>
            <a:endParaRPr lang="ru-RU" sz="32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4068763"/>
            <a:ext cx="41179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Крохолёва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Наталья Александровна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Выборова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Анна Геннадьевна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Макарова Надежда Сергеевна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Никитина Татьяна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Римовна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Бойцова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Елена Ивановна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Петплет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Ксения Васильевна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122" name="Picture 2" descr="G:\DCIM\100CANON\IMG_145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758" y="1139687"/>
            <a:ext cx="7632431" cy="289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457200"/>
            <a:ext cx="8762999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МО учителей математики, информатики, физики, биологии и химии</a:t>
            </a:r>
            <a:endParaRPr lang="ru-RU" sz="28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395788"/>
            <a:ext cx="67722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Никитюк Елена Олеговна – учитель биологии и географии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Мазалова Марина Николаевна – учитель математики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Пятков Андрей Алексеевич – учитель физики и технологии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Сутырина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Татьяна Александровна – учитель математики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и информатики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Абушахманова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Ольга Васильевна – учитель химии,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биологии и географии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146" name="Picture 2" descr="G:\DCIM\100CANON\IMG_145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1537252"/>
            <a:ext cx="6619461" cy="2741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333875"/>
            <a:ext cx="6954838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Бусло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Ирина Михайловна – учитель русского языка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литературы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Абушахманов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енис Анатольевич – учитель истории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 обществознания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Крохолёв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Григорий Евгеньевич – учитель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нглийского языка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Бородавкина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Марина Николаевна – учител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русского языка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 литературы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358" y="550065"/>
            <a:ext cx="777240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МО учителей русского, английского языков, литературы и истории</a:t>
            </a:r>
            <a:endParaRPr lang="ru-RU" sz="28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7170" name="Picture 2" descr="G:\DCIM\100CANON\IMG_145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1530676"/>
            <a:ext cx="6256677" cy="280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738" y="4267200"/>
            <a:ext cx="6297612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Смолина Евгения Викторовна – учитель музыки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Фарков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лександр Николаевич – учитель физической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культуры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Пилипейкина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Зинаида Васильевна – учитель ритмики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Куксевич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Владимир Васильевич -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учитель физической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культуры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Толстышева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Татьяна Юрьевна – учитель технологии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798" y="564363"/>
            <a:ext cx="777240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МО учителей эстетического и спортивного направлений</a:t>
            </a:r>
            <a:endParaRPr lang="ru-RU" sz="28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2585" y="1676400"/>
            <a:ext cx="6178826" cy="247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52500" y="1371600"/>
            <a:ext cx="7239000" cy="34385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Цель:</a:t>
            </a:r>
            <a:r>
              <a:rPr lang="ru-RU" sz="2800" b="1" dirty="0"/>
              <a:t> </a:t>
            </a:r>
            <a:r>
              <a:rPr lang="ru-RU" sz="2800" dirty="0"/>
              <a:t>воспитание высоконравственного, инициативного, ответственного, компетентного юного гражданина России, с четко выраженной, позитивной гражданской позицией, готового к постоянному саморазвитию и самосовершенствованию.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798" y="564363"/>
            <a:ext cx="777240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Воспитательная работа</a:t>
            </a:r>
            <a:endParaRPr lang="ru-RU" sz="32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798" y="564363"/>
            <a:ext cx="777240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Организация работы с семьёй</a:t>
            </a:r>
            <a:endParaRPr lang="ru-RU" sz="32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5638" y="1371600"/>
            <a:ext cx="7924800" cy="464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3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0484" name="Diagram 36"/>
          <p:cNvGrpSpPr>
            <a:grpSpLocks/>
          </p:cNvGrpSpPr>
          <p:nvPr/>
        </p:nvGrpSpPr>
        <p:grpSpPr bwMode="auto">
          <a:xfrm>
            <a:off x="2057400" y="1582738"/>
            <a:ext cx="6096000" cy="4678362"/>
            <a:chOff x="1561" y="-46"/>
            <a:chExt cx="8640" cy="8460"/>
          </a:xfrm>
        </p:grpSpPr>
        <p:sp>
          <p:nvSpPr>
            <p:cNvPr id="20486" name="_s2105"/>
            <p:cNvSpPr>
              <a:spLocks noChangeShapeType="1"/>
            </p:cNvSpPr>
            <p:nvPr/>
          </p:nvSpPr>
          <p:spPr bwMode="auto">
            <a:xfrm flipH="1" flipV="1">
              <a:off x="4435" y="2104"/>
              <a:ext cx="963" cy="1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" name="_s2104"/>
            <p:cNvSpPr>
              <a:spLocks noChangeArrowheads="1"/>
            </p:cNvSpPr>
            <p:nvPr/>
          </p:nvSpPr>
          <p:spPr bwMode="auto">
            <a:xfrm>
              <a:off x="2461" y="854"/>
              <a:ext cx="2520" cy="162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20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Детская юношеская спортивная школа</a:t>
              </a: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0" name="_s2103"/>
            <p:cNvSpPr>
              <a:spLocks noChangeShapeType="1"/>
            </p:cNvSpPr>
            <p:nvPr/>
          </p:nvSpPr>
          <p:spPr bwMode="auto">
            <a:xfrm flipH="1" flipV="1">
              <a:off x="3542" y="3334"/>
              <a:ext cx="1557" cy="5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2" name="_s2102"/>
            <p:cNvSpPr>
              <a:spLocks noChangeArrowheads="1"/>
            </p:cNvSpPr>
            <p:nvPr/>
          </p:nvSpPr>
          <p:spPr bwMode="auto">
            <a:xfrm>
              <a:off x="1561" y="2437"/>
              <a:ext cx="2520" cy="165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20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РДК «Родник»</a:t>
              </a: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4" name="_s2101"/>
            <p:cNvSpPr>
              <a:spLocks noChangeShapeType="1"/>
            </p:cNvSpPr>
            <p:nvPr/>
          </p:nvSpPr>
          <p:spPr bwMode="auto">
            <a:xfrm flipH="1">
              <a:off x="3543" y="4347"/>
              <a:ext cx="1556" cy="5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4" name="_s2100"/>
            <p:cNvSpPr>
              <a:spLocks noChangeArrowheads="1"/>
            </p:cNvSpPr>
            <p:nvPr/>
          </p:nvSpPr>
          <p:spPr bwMode="auto">
            <a:xfrm>
              <a:off x="1561" y="4285"/>
              <a:ext cx="2520" cy="160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20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Сельская библиотека</a:t>
              </a:r>
              <a:endParaRPr lang="ru-RU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20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с. Мойган</a:t>
              </a: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8" name="_s2099"/>
            <p:cNvSpPr>
              <a:spLocks noChangeShapeType="1"/>
            </p:cNvSpPr>
            <p:nvPr/>
          </p:nvSpPr>
          <p:spPr bwMode="auto">
            <a:xfrm flipH="1">
              <a:off x="4437" y="4758"/>
              <a:ext cx="961" cy="13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6" name="_s2098"/>
            <p:cNvSpPr>
              <a:spLocks noChangeArrowheads="1"/>
            </p:cNvSpPr>
            <p:nvPr/>
          </p:nvSpPr>
          <p:spPr bwMode="auto">
            <a:xfrm>
              <a:off x="2461" y="5894"/>
              <a:ext cx="2520" cy="158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20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КДН</a:t>
              </a:r>
              <a:endParaRPr lang="ru-RU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20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ОДН</a:t>
              </a: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2" name="_s2097"/>
            <p:cNvSpPr>
              <a:spLocks noChangeShapeType="1"/>
            </p:cNvSpPr>
            <p:nvPr/>
          </p:nvSpPr>
          <p:spPr bwMode="auto">
            <a:xfrm>
              <a:off x="5881" y="4915"/>
              <a:ext cx="1" cy="18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8" name="_s2096"/>
            <p:cNvSpPr>
              <a:spLocks noChangeArrowheads="1"/>
            </p:cNvSpPr>
            <p:nvPr/>
          </p:nvSpPr>
          <p:spPr bwMode="auto">
            <a:xfrm>
              <a:off x="4621" y="6794"/>
              <a:ext cx="2520" cy="162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00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Комитет по спорту, молодежной политике и делам молодежи</a:t>
              </a: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6" name="_s2095"/>
            <p:cNvSpPr>
              <a:spLocks noChangeShapeType="1"/>
            </p:cNvSpPr>
            <p:nvPr/>
          </p:nvSpPr>
          <p:spPr bwMode="auto">
            <a:xfrm>
              <a:off x="6364" y="4758"/>
              <a:ext cx="964" cy="1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0" name="_s2094"/>
            <p:cNvSpPr>
              <a:spLocks noChangeArrowheads="1"/>
            </p:cNvSpPr>
            <p:nvPr/>
          </p:nvSpPr>
          <p:spPr bwMode="auto">
            <a:xfrm>
              <a:off x="6808" y="5894"/>
              <a:ext cx="2493" cy="158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МБДОУ </a:t>
              </a:r>
              <a:r>
                <a:rPr lang="ru-RU" sz="1200" dirty="0" err="1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Мойганский</a:t>
              </a: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детский сад «</a:t>
              </a:r>
              <a:r>
                <a:rPr lang="ru-RU" sz="1200" dirty="0" err="1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Лесовичок</a:t>
              </a: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»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0" name="_s2093"/>
            <p:cNvSpPr>
              <a:spLocks noChangeShapeType="1"/>
            </p:cNvSpPr>
            <p:nvPr/>
          </p:nvSpPr>
          <p:spPr bwMode="auto">
            <a:xfrm>
              <a:off x="6663" y="4347"/>
              <a:ext cx="1558" cy="5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2" name="_s2092"/>
            <p:cNvSpPr>
              <a:spLocks noChangeArrowheads="1"/>
            </p:cNvSpPr>
            <p:nvPr/>
          </p:nvSpPr>
          <p:spPr bwMode="auto">
            <a:xfrm>
              <a:off x="7681" y="4285"/>
              <a:ext cx="2520" cy="160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ru-RU" sz="1000">
                <a:latin typeface="Arial" charset="0"/>
                <a:ea typeface="Times New Roman" pitchFamily="18" charset="0"/>
                <a:cs typeface="Arial" charset="0"/>
              </a:endParaRPr>
            </a:p>
            <a:p>
              <a:pPr algn="ctr" eaLnBrk="1" hangingPunct="1"/>
              <a:r>
                <a:rPr lang="ru-RU" sz="1000">
                  <a:latin typeface="Arial" charset="0"/>
                  <a:ea typeface="Times New Roman" pitchFamily="18" charset="0"/>
                  <a:cs typeface="Arial" charset="0"/>
                </a:rPr>
                <a:t>Дом досуга</a:t>
              </a:r>
              <a:endParaRPr lang="ru-RU" sz="1100">
                <a:latin typeface="Arial" charset="0"/>
                <a:ea typeface="Times New Roman" pitchFamily="18" charset="0"/>
                <a:cs typeface="Arial" charset="0"/>
              </a:endParaRPr>
            </a:p>
            <a:p>
              <a:pPr algn="ctr"/>
              <a:r>
                <a:rPr lang="ru-RU" sz="1000">
                  <a:latin typeface="Arial" charset="0"/>
                  <a:ea typeface="Times New Roman" pitchFamily="18" charset="0"/>
                  <a:cs typeface="Arial" charset="0"/>
                </a:rPr>
                <a:t>с. Мойган,</a:t>
              </a:r>
              <a:endParaRPr lang="ru-RU" sz="1100">
                <a:latin typeface="Arial" charset="0"/>
                <a:cs typeface="Arial" charset="0"/>
              </a:endParaRPr>
            </a:p>
            <a:p>
              <a:pPr algn="ctr"/>
              <a:r>
                <a:rPr lang="ru-RU" sz="1000">
                  <a:latin typeface="Arial" charset="0"/>
                  <a:cs typeface="Times New Roman" pitchFamily="18" charset="0"/>
                </a:rPr>
                <a:t>д. Романенкина,</a:t>
              </a:r>
              <a:endParaRPr lang="ru-RU" sz="1100">
                <a:latin typeface="Arial" charset="0"/>
                <a:cs typeface="Arial" charset="0"/>
              </a:endParaRPr>
            </a:p>
            <a:p>
              <a:pPr algn="ctr"/>
              <a:r>
                <a:rPr lang="ru-RU" sz="1000">
                  <a:latin typeface="Arial" charset="0"/>
                  <a:cs typeface="Times New Roman" pitchFamily="18" charset="0"/>
                </a:rPr>
                <a:t>д. Халты</a:t>
              </a:r>
              <a:endParaRPr lang="ru-RU" sz="1100">
                <a:latin typeface="Arial" charset="0"/>
                <a:cs typeface="Arial" charset="0"/>
              </a:endParaRPr>
            </a:p>
            <a:p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0514" name="_s2091"/>
            <p:cNvSpPr>
              <a:spLocks noChangeShapeType="1"/>
            </p:cNvSpPr>
            <p:nvPr/>
          </p:nvSpPr>
          <p:spPr bwMode="auto">
            <a:xfrm flipV="1">
              <a:off x="6663" y="3332"/>
              <a:ext cx="1557" cy="5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4" name="_s2090"/>
            <p:cNvSpPr>
              <a:spLocks noChangeArrowheads="1"/>
            </p:cNvSpPr>
            <p:nvPr/>
          </p:nvSpPr>
          <p:spPr bwMode="auto">
            <a:xfrm>
              <a:off x="7681" y="2437"/>
              <a:ext cx="2520" cy="165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20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Центр занятости населения</a:t>
              </a: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8" name="_s2089"/>
            <p:cNvSpPr>
              <a:spLocks noChangeShapeType="1"/>
            </p:cNvSpPr>
            <p:nvPr/>
          </p:nvSpPr>
          <p:spPr bwMode="auto">
            <a:xfrm flipV="1">
              <a:off x="6364" y="2103"/>
              <a:ext cx="962" cy="13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6" name="_s2088"/>
            <p:cNvSpPr>
              <a:spLocks noChangeArrowheads="1"/>
            </p:cNvSpPr>
            <p:nvPr/>
          </p:nvSpPr>
          <p:spPr bwMode="auto">
            <a:xfrm>
              <a:off x="6781" y="854"/>
              <a:ext cx="2520" cy="162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20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Дом детского творчества «Созвездие»</a:t>
              </a: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2" name="_s2087"/>
            <p:cNvSpPr>
              <a:spLocks noChangeShapeType="1"/>
            </p:cNvSpPr>
            <p:nvPr/>
          </p:nvSpPr>
          <p:spPr bwMode="auto">
            <a:xfrm flipV="1">
              <a:off x="5881" y="1214"/>
              <a:ext cx="1" cy="20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8" name="_s2086"/>
            <p:cNvSpPr>
              <a:spLocks noChangeArrowheads="1"/>
            </p:cNvSpPr>
            <p:nvPr/>
          </p:nvSpPr>
          <p:spPr bwMode="auto">
            <a:xfrm>
              <a:off x="4621" y="-46"/>
              <a:ext cx="2520" cy="162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20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Заларинский агропромышлен-ный техникум</a:t>
              </a: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_s2085"/>
            <p:cNvSpPr>
              <a:spLocks noChangeArrowheads="1"/>
            </p:cNvSpPr>
            <p:nvPr/>
          </p:nvSpPr>
          <p:spPr bwMode="auto">
            <a:xfrm>
              <a:off x="4261" y="3272"/>
              <a:ext cx="3240" cy="164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20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МБОУ </a:t>
              </a:r>
              <a:endParaRPr lang="ru-RU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20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Мойганская средняя общеобразовательная школа </a:t>
              </a: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85799" y="406748"/>
            <a:ext cx="7772401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Сотрудничество с учреждениями дополнительного образования</a:t>
            </a:r>
            <a:endParaRPr lang="ru-RU" sz="32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oigan1\Desktop\Презентация о школе\100CANON\IMG_0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348" y="1295400"/>
            <a:ext cx="6248400" cy="416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775" y="533400"/>
            <a:ext cx="8534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Добро пожаловать!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3400" y="381000"/>
          <a:ext cx="8077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61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7122" y="4031545"/>
            <a:ext cx="4349752" cy="233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75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431235"/>
            <a:ext cx="3870308" cy="2902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883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1447800"/>
            <a:ext cx="3929088" cy="249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5798" y="564363"/>
            <a:ext cx="777240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Кабинеты нашей школы</a:t>
            </a:r>
            <a:endParaRPr lang="ru-RU" sz="36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DCIM\100CANON\IMG_02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2291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DCIM\100CANON\IMG_00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92100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DCIM\100CANON\IMG_02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" y="3276600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DCIM\100CANON\IMG_02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360530"/>
            <a:ext cx="3962400" cy="264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626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007" y="982225"/>
            <a:ext cx="399681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969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73" y="741133"/>
            <a:ext cx="4071934" cy="30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969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8860" y="3886200"/>
            <a:ext cx="4929189" cy="215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75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270" y="583144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829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529539"/>
            <a:ext cx="3690966" cy="276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DSC0168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8767" y="3429000"/>
            <a:ext cx="3873499" cy="29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F:\DCIM\100CANON\IMG_00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4805" y="3429000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SC016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0748" y="642942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DSC0167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3357562"/>
            <a:ext cx="3705621" cy="282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812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9" y="642942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oigan1\Desktop\фото 2018-2019\117___09\IMG_28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87" y="533399"/>
            <a:ext cx="3889513" cy="2917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oigan1\Desktop\фото 2018-2019\зима фото 2019\119___12\IMG_30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33399"/>
            <a:ext cx="3987800" cy="299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SC0968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6842" y="3733800"/>
            <a:ext cx="3929058" cy="193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35400"/>
            <a:ext cx="4641850" cy="1447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Гриценко Анна - 10 класс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Боброва Мария – 6 класс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4938" y="5867400"/>
            <a:ext cx="5880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обучаются 39 ребят – 30,4%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481" y="300335"/>
            <a:ext cx="77724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Наша гордость</a:t>
            </a:r>
            <a:endParaRPr lang="ru-RU" sz="54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9246" y="1223665"/>
            <a:ext cx="333067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  <a:cs typeface="+mn-cs"/>
              </a:rPr>
              <a:t>Отличники</a:t>
            </a:r>
            <a:endParaRPr lang="ru-RU" sz="3200" b="1" dirty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0170" y="5282625"/>
            <a:ext cx="333067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  <a:cs typeface="+mn-cs"/>
              </a:rPr>
              <a:t>На 4 и 5</a:t>
            </a:r>
            <a:endParaRPr lang="ru-RU" sz="3200" b="1" dirty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1026" name="Picture 2" descr="C:\Users\Moigan1\Desktop\Презентация о школе\160380667473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9922" y="1257684"/>
            <a:ext cx="2785582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igan1\Desktop\Презентация о школе\IMG-8194e4524a513c04cd0b573bd966822a-V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500" y="1294082"/>
            <a:ext cx="2237890" cy="2541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1425" y="1619250"/>
            <a:ext cx="35052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На школьном уровне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Рисунок 6" descr="DSCF252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02995">
            <a:off x="4953648" y="3003232"/>
            <a:ext cx="4198587" cy="216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F25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586122">
            <a:off x="319113" y="2257485"/>
            <a:ext cx="2747868" cy="235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F252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546014">
            <a:off x="2264254" y="3236492"/>
            <a:ext cx="3949022" cy="1811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85798" y="564363"/>
            <a:ext cx="7772401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Проекты, конкурсы, олимпиады, выставки, КТД</a:t>
            </a:r>
            <a:endParaRPr lang="ru-RU" sz="32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Moigan1\Desktop\фото 2018-2019\зима фото 2019\119___12\IMG_328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838200"/>
            <a:ext cx="4828762" cy="2458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oigan1\Desktop\все с рабочего стола\17-18\IMG_20171123_1136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401" y="3124200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822325"/>
            <a:ext cx="3067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7500" y="533400"/>
            <a:ext cx="8521700" cy="45354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latin typeface="Bookman Old Style" pitchFamily="18" charset="0"/>
              </a:rPr>
              <a:t>Тема работы школы</a:t>
            </a:r>
          </a:p>
          <a:p>
            <a:pPr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«Взаимодействие 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педагогов, учащихся и родителей - как средство создания условий для развития и самовыражения личности»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86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1295400"/>
            <a:ext cx="2957538" cy="3909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87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66209" y="609600"/>
            <a:ext cx="43405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76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9769" y="3250383"/>
            <a:ext cx="3848586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6"/>
          <p:cNvSpPr>
            <a:spLocks noChangeArrowheads="1" noChangeShapeType="1" noTextEdit="1"/>
          </p:cNvSpPr>
          <p:nvPr/>
        </p:nvSpPr>
        <p:spPr bwMode="auto">
          <a:xfrm>
            <a:off x="3759200" y="3308350"/>
            <a:ext cx="4643438" cy="73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0541">
                  <a:solidFill>
                    <a:srgbClr val="63252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man Old Style"/>
              </a:rPr>
              <a:t>Проект</a:t>
            </a:r>
          </a:p>
          <a:p>
            <a:pPr algn="ctr"/>
            <a:r>
              <a:rPr lang="ru-RU" sz="3200" b="1" kern="10">
                <a:ln w="10541">
                  <a:solidFill>
                    <a:srgbClr val="63252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ookman Old Style"/>
              </a:rPr>
              <a:t>«Быть здоровым модно»</a:t>
            </a:r>
          </a:p>
        </p:txBody>
      </p:sp>
      <p:pic>
        <p:nvPicPr>
          <p:cNvPr id="4" name="Рисунок 3" descr="DSC052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9739" y="601404"/>
            <a:ext cx="3429040" cy="2637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8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8400" y="4038600"/>
            <a:ext cx="6143636" cy="26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20644964">
            <a:off x="359788" y="1381657"/>
            <a:ext cx="465378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«Наш дом детства»</a:t>
            </a:r>
            <a:endParaRPr lang="ru-RU" sz="32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oigan1\Desktop\фото 2018-2019\119___11\IMG_29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017" y="30480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5798" y="564363"/>
            <a:ext cx="777240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Сотрудничество с СРЦ</a:t>
            </a:r>
            <a:endParaRPr lang="ru-RU" sz="32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11269" name="Picture 5" descr="C:\Users\Moigan1\Desktop\фото 2018-2019\119___11\IMG_29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8" y="1447800"/>
            <a:ext cx="3962402" cy="2971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88" y="1327150"/>
            <a:ext cx="75628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Олимпиады, школа Лидера, конкурсы, конференции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Рисунок 3" descr="image (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427" y="1946558"/>
            <a:ext cx="1929499" cy="430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926" y="2653014"/>
            <a:ext cx="2857520" cy="291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 (6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455" y="2081759"/>
            <a:ext cx="3071816" cy="4095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5798" y="564363"/>
            <a:ext cx="777240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Муниципальный уровень</a:t>
            </a:r>
            <a:endParaRPr lang="ru-RU" sz="36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oigan1\Desktop\фото 2018-2019\зима фото 2019\119___12\IMG_30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Moigan1\Desktop\фото 2018-2019\122___03\IMG_367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0" y="683581"/>
            <a:ext cx="3839817" cy="2328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oigan1\Desktop\фото 2019-2020\сентябрь\IMG_20190831_11072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3504527"/>
            <a:ext cx="2947607" cy="3155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oigan1\Desktop\фото 2019-2020\IMG_20200312_1517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012119"/>
            <a:ext cx="2569018" cy="346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85800"/>
            <a:ext cx="3848100" cy="256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1433168"/>
            <a:ext cx="4625009" cy="301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Moigan1\Desktop\фото 2019-2020\ноябрь\IMG_20191114_14050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0" y="4038600"/>
            <a:ext cx="3988905" cy="2445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зображения\Наталья\старшие\20160514_1255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36177"/>
            <a:ext cx="5029200" cy="2835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igan1\Desktop\все с рабочего стола\17-18\IMG_20180412_1055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2495550" cy="332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изображения\Наталья\старшие\DSCF29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400" y="3284738"/>
            <a:ext cx="4386469" cy="3296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714500"/>
            <a:ext cx="32131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Человек и Природа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Русский медвежонок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Золотое Руно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Гелиантус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Это знают все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Муравейник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Инфознайка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КИТ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енгуру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Пегас</a:t>
            </a:r>
          </a:p>
        </p:txBody>
      </p:sp>
      <p:pic>
        <p:nvPicPr>
          <p:cNvPr id="4" name="Рисунок 3" descr="DSC083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3733800"/>
            <a:ext cx="3929058" cy="250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969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9949" y="1534418"/>
            <a:ext cx="446835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0780" y="457200"/>
            <a:ext cx="7772401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Всероссийские и международные конкурсы</a:t>
            </a:r>
            <a:endParaRPr lang="ru-RU" sz="32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72578"/>
            <a:ext cx="5005313" cy="375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500306"/>
            <a:ext cx="4225925" cy="359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500" y="1765300"/>
            <a:ext cx="34274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Наши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награды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798" y="564363"/>
            <a:ext cx="777240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Молодежные чемпионаты по предметам</a:t>
            </a:r>
            <a:endParaRPr lang="ru-RU" sz="36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81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2200" y="3445565"/>
            <a:ext cx="6143668" cy="2830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609601"/>
            <a:ext cx="6858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677" y="330896"/>
            <a:ext cx="551625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Директор школы</a:t>
            </a:r>
            <a:endParaRPr lang="ru-RU" sz="44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4953000" cy="35925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Пятков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Андрей Алексеевич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учитель физики и технологии,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образование – высшее,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валификационная категория – первая,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таж работы – 28 лет,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данной должности – 9 лет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oigan1\Desktop\фото 2019-2020\IMG_0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403330"/>
            <a:ext cx="3049724" cy="3376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179513"/>
            <a:ext cx="57150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ОФП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ЮИД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ДЮП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Хореографическая студия «Мечта»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Студия юного актера «Театральная карусель»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Волшебная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изонить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Математика и конструирование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Резьба по дереву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Юный эколог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Я – волонтер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Золотой голосок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мире кино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Декоративно-прикладное творчество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Проектная деятельность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Весёлая грамматика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0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796" y="533400"/>
            <a:ext cx="777240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Кружки и секции</a:t>
            </a:r>
            <a:endParaRPr lang="ru-RU" sz="36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25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29423" y="691864"/>
            <a:ext cx="3123017" cy="234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F25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3716803"/>
            <a:ext cx="3181320" cy="238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885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429553"/>
            <a:ext cx="4495800" cy="286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746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665" y="3546551"/>
            <a:ext cx="3635325" cy="272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9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97731" y="1046989"/>
            <a:ext cx="4857752" cy="254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80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2214554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800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6368" y="3680818"/>
            <a:ext cx="3900478" cy="264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533400"/>
            <a:ext cx="777240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Наша интересная жизнь</a:t>
            </a:r>
            <a:endParaRPr lang="ru-RU" sz="36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 rot="20849390">
            <a:off x="679450" y="1560513"/>
            <a:ext cx="29972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Дни здоровья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533400"/>
            <a:ext cx="777240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Наша интересная жизнь</a:t>
            </a:r>
            <a:endParaRPr lang="ru-RU" sz="36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 rot="20849390">
            <a:off x="-127000" y="1560513"/>
            <a:ext cx="46101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Смотры песни и строя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9"/>
          <a:stretch/>
        </p:blipFill>
        <p:spPr>
          <a:xfrm>
            <a:off x="825539" y="2514600"/>
            <a:ext cx="3703571" cy="228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9110" y="1295400"/>
            <a:ext cx="380011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9110" y="3658852"/>
            <a:ext cx="3697537" cy="2498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9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7000" y="3286124"/>
            <a:ext cx="5286412" cy="3054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50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642918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77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642918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0849390">
            <a:off x="550863" y="3498850"/>
            <a:ext cx="20351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Турслёты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5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295832"/>
            <a:ext cx="3746090" cy="280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50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39" y="3315929"/>
            <a:ext cx="3981480" cy="2986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507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545031"/>
            <a:ext cx="4455908" cy="277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591939">
            <a:off x="5449888" y="893763"/>
            <a:ext cx="27336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Флешмобы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847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500438"/>
            <a:ext cx="3876644" cy="290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59340">
            <a:off x="228600" y="472771"/>
            <a:ext cx="3793435" cy="2579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81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30085">
            <a:off x="3768271" y="1478314"/>
            <a:ext cx="4660077" cy="253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57544">
            <a:off x="5062538" y="4822825"/>
            <a:ext cx="31369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Инсценировки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84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9" y="500042"/>
            <a:ext cx="2643188" cy="352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849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3714753"/>
            <a:ext cx="3586146" cy="268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847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0" y="482186"/>
            <a:ext cx="4262462" cy="3196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87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2" y="1285860"/>
            <a:ext cx="4043671" cy="2434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875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000108"/>
            <a:ext cx="3748086" cy="2733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875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3429000"/>
            <a:ext cx="3909994" cy="2932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63995" y="533399"/>
            <a:ext cx="777240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Пришкольный участок</a:t>
            </a:r>
            <a:endParaRPr lang="ru-RU" sz="36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SC011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190" y="3683330"/>
            <a:ext cx="3441133" cy="260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DSC0116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1000108"/>
            <a:ext cx="3548090" cy="266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SC0116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190" y="1000108"/>
            <a:ext cx="3551125" cy="269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DSC011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92" y="3651194"/>
            <a:ext cx="3483543" cy="263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63995" y="533399"/>
            <a:ext cx="777240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Пришкольный участок</a:t>
            </a:r>
            <a:endParaRPr lang="ru-RU" sz="36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330896"/>
            <a:ext cx="692369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Замдиректора по УВР</a:t>
            </a:r>
            <a:endParaRPr lang="ru-RU" sz="44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5029200" cy="35925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latin typeface="Bookman Old Style" pitchFamily="18" charset="0"/>
              </a:rPr>
              <a:t>Толстышева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Татьяна Юрьевна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учитель технологии,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образование – высшее,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валификационная категория – первая,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таж работы – 29 лет,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данной должности – 10 лет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G:\DCIM\100CANON\IMG_08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0198" y="1611273"/>
            <a:ext cx="3423781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45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03" y="1332834"/>
            <a:ext cx="3985381" cy="233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945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6857" y="3955638"/>
            <a:ext cx="4214842" cy="2432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946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95" y="3929067"/>
            <a:ext cx="3314728" cy="248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63995" y="533399"/>
            <a:ext cx="777240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Наш школьный двор</a:t>
            </a:r>
            <a:endParaRPr lang="ru-RU" sz="4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149350"/>
            <a:ext cx="44656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94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05" y="1136452"/>
            <a:ext cx="3929058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947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990600"/>
            <a:ext cx="2428874" cy="323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27124" y="475232"/>
            <a:ext cx="777240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Наш школьный двор</a:t>
            </a:r>
            <a:endParaRPr lang="ru-RU" sz="4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51419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84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95" y="1265867"/>
            <a:ext cx="3655114" cy="274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85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258016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85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130" y="3558991"/>
            <a:ext cx="3662070" cy="274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63995" y="533399"/>
            <a:ext cx="777240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Субботники</a:t>
            </a:r>
            <a:endParaRPr lang="ru-RU" sz="4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845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081" y="3714753"/>
            <a:ext cx="2463279" cy="254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846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8108" y="1061924"/>
            <a:ext cx="3786214" cy="268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853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875" y="1190457"/>
            <a:ext cx="326642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8783" y="381000"/>
            <a:ext cx="861059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Великой Победе посвящается!</a:t>
            </a:r>
            <a:endParaRPr lang="ru-RU" sz="36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4789" y="3843285"/>
            <a:ext cx="4432853" cy="241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igan1\Desktop\фото 2019-2020\ноябрь\IMG_20191114_140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605"/>
            <a:ext cx="3276600" cy="2429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igan1\Desktop\фото 2019-2020\декабрь\IMG_42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340" y="220023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oigan1\Desktop\фото 2019-2020\декабрь\IMG_43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287" y="309210"/>
            <a:ext cx="2190750" cy="292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DCIM\100CANON\IMG_029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304" y="3352799"/>
            <a:ext cx="3774866" cy="2743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DCIM\100CANON\IMG_039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266653"/>
            <a:ext cx="43434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50512_1251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17" y="524123"/>
            <a:ext cx="3929058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50512_1252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60" y="3614968"/>
            <a:ext cx="3381372" cy="253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Moigan1\Desktop\фото 2018-2019\118___10\IMG_29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0823" y="708371"/>
            <a:ext cx="3437729" cy="2578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SC0861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3733800"/>
            <a:ext cx="3945513" cy="2298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86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643314"/>
            <a:ext cx="3643306" cy="273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862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663677"/>
            <a:ext cx="3111910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864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268241"/>
            <a:ext cx="4067188" cy="3050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865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1" y="769395"/>
            <a:ext cx="4467220" cy="249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609" y="554912"/>
            <a:ext cx="7315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Профилактические акции</a:t>
            </a:r>
          </a:p>
        </p:txBody>
      </p:sp>
      <p:pic>
        <p:nvPicPr>
          <p:cNvPr id="8194" name="Picture 2" descr="C:\Users\Moigan1\Desktop\фото 2018-2019\117___09\IMG_28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oigan1\Desktop\фото 2018-2019\117___09\IMG_29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oigan1\Desktop\фото 2018-2019\122___03\IMG_37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183" y="32766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Moigan1\Desktop\фото 2018-2019\119___11\IMG_3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61730"/>
            <a:ext cx="3715027" cy="2786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Moigan1\Desktop\фото 2018-2019\119___11\IMG_30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3352800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Moigan1\Desktop\фото 2018-2019\зима фото 2019\119___12\IMG_32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2278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изображения\Наталья\старшие\DSCF434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9421" y="3471240"/>
            <a:ext cx="4237383" cy="2782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oigan1\Desktop\фото 2018-2019\зима фото 2019\119___12\IMG_31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Moigan1\Desktop\фото 2018-2019\зима фото 2019\119___12\IMG_31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697" y="308113"/>
            <a:ext cx="4063836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Moigan1\Desktop\фото 2018-2019\зима фото 2019\119___12\IMG_31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74" y="3356113"/>
            <a:ext cx="37592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Moigan1\Desktop\фото 2018-2019\122___03\IMG_37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415" y="34290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8726" y="685800"/>
            <a:ext cx="653416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Замдиректора по ВР</a:t>
            </a:r>
            <a:endParaRPr lang="ru-RU" sz="44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55738"/>
            <a:ext cx="4953000" cy="3575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latin typeface="Bookman Old Style" pitchFamily="18" charset="0"/>
              </a:rPr>
              <a:t>Крохолёва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Наталья Александровна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учитель начальных классов,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образование – высшее,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валификационная категория – первая,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таж работы – 6 лет</a:t>
            </a:r>
          </a:p>
        </p:txBody>
      </p:sp>
      <p:pic>
        <p:nvPicPr>
          <p:cNvPr id="1026" name="Picture 2" descr="F:\IMG_0665 (1)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1455241"/>
            <a:ext cx="3048000" cy="3731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oigan1\Desktop\фото 2018-2019\124___05\IMG_39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975" y="3276600"/>
            <a:ext cx="4548732" cy="3411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Moigan1\Desktop\фото 2018-2019\124___05\IMG_39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8" y="1143000"/>
            <a:ext cx="3683955" cy="2763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oigan1\Desktop\все с рабочего стола\17-18\выпуск 2018\DSC007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202" y="11430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000" y="541660"/>
            <a:ext cx="760840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Первый и последний звонок</a:t>
            </a:r>
            <a:endParaRPr lang="ru-RU" sz="3200" b="1" dirty="0">
              <a:ln w="10541" cmpd="sng">
                <a:solidFill>
                  <a:srgbClr val="C0504D">
                    <a:lumMod val="50000"/>
                  </a:srgb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00199"/>
            <a:ext cx="7839005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Наша школа – это храм науки,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Дом уюта, светлый огонёк,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Добрые учительские руки,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Первый и последний наш звонок!</a:t>
            </a:r>
          </a:p>
        </p:txBody>
      </p:sp>
      <p:pic>
        <p:nvPicPr>
          <p:cNvPr id="6146" name="Picture 2" descr="C:\Users\Moigan1\Desktop\Шаблоны\библиотека_картинок\к 1 сентября\9KAOHp8rSt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1565412" cy="2236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3807" y="457200"/>
            <a:ext cx="666400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Социальный педагог</a:t>
            </a:r>
            <a:endParaRPr lang="ru-RU" sz="44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544638"/>
            <a:ext cx="4648200" cy="35925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Смолина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Евгения Викторовна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Старший вожатый,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образование – среднее специальное,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валификационная категория – первая,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таж работы – 7 лет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все с рабочего стола\моя\лето -осень 2019\IMG-0e9856ff53c2df121ef9ec47a4d61dfd-V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685" y="1253712"/>
            <a:ext cx="2487115" cy="390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677" y="533400"/>
            <a:ext cx="565090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Педагог-психолог</a:t>
            </a:r>
            <a:endParaRPr lang="ru-RU" sz="44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471613"/>
            <a:ext cx="4953000" cy="31845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Геранина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Елена Владимировна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образование – высшее,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валификационная категория – первая,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таж работы – 14 лет,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 данной должности – 8 лет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Moigan1\Desktop\Презентация о школе\100CANON\IMG_003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122" y="1326862"/>
            <a:ext cx="2862366" cy="3328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7971" y="381000"/>
            <a:ext cx="450475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+mn-cs"/>
              </a:rPr>
              <a:t>Библиотекарь</a:t>
            </a:r>
            <a:endParaRPr lang="ru-RU" sz="44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150" y="1371600"/>
            <a:ext cx="4953000" cy="35925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latin typeface="Bookman Old Style" pitchFamily="18" charset="0"/>
              </a:rPr>
              <a:t>Бусло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Евдокия Викторовна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образование – начальное профессиональное,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валификационная категория – без категории,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таж работы – 3 года,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 данной должности – 2 года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Moigan1\Desktop\Презентация о школе\100CANON\IMG_00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2346" y="1371600"/>
            <a:ext cx="3429735" cy="3395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683</Words>
  <Application>Microsoft Office PowerPoint</Application>
  <PresentationFormat>Экран (4:3)</PresentationFormat>
  <Paragraphs>182</Paragraphs>
  <Slides>61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8" baseType="lpstr">
      <vt:lpstr>Calibri</vt:lpstr>
      <vt:lpstr>Arial</vt:lpstr>
      <vt:lpstr>Bookman Old Style</vt:lpstr>
      <vt:lpstr>Times New Roman</vt:lpstr>
      <vt:lpstr>Wingdings</vt:lpstr>
      <vt:lpstr>Office Theme</vt:lpstr>
      <vt:lpstr>Диаграмма Microsoft Excel</vt:lpstr>
      <vt:lpstr>МБОУ Мойганская средняя общеобразовательная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NOTEBOOK</cp:lastModifiedBy>
  <cp:revision>98</cp:revision>
  <dcterms:created xsi:type="dcterms:W3CDTF">2013-10-20T14:43:13Z</dcterms:created>
  <dcterms:modified xsi:type="dcterms:W3CDTF">2020-10-29T12:40:22Z</dcterms:modified>
</cp:coreProperties>
</file>