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306" r:id="rId3"/>
    <p:sldId id="282" r:id="rId4"/>
    <p:sldId id="307" r:id="rId5"/>
    <p:sldId id="308" r:id="rId6"/>
    <p:sldId id="305" r:id="rId7"/>
    <p:sldId id="296" r:id="rId8"/>
    <p:sldId id="283" r:id="rId9"/>
    <p:sldId id="284" r:id="rId10"/>
    <p:sldId id="285" r:id="rId11"/>
    <p:sldId id="309" r:id="rId12"/>
    <p:sldId id="310" r:id="rId13"/>
    <p:sldId id="311" r:id="rId14"/>
    <p:sldId id="312" r:id="rId15"/>
    <p:sldId id="313" r:id="rId16"/>
    <p:sldId id="286" r:id="rId17"/>
    <p:sldId id="287" r:id="rId18"/>
    <p:sldId id="314" r:id="rId19"/>
    <p:sldId id="315" r:id="rId20"/>
    <p:sldId id="31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1D9F52"/>
    <a:srgbClr val="006600"/>
    <a:srgbClr val="E3DBD3"/>
    <a:srgbClr val="E6E3D0"/>
    <a:srgbClr val="E1DEC5"/>
    <a:srgbClr val="8F6D58"/>
    <a:srgbClr val="906D58"/>
    <a:srgbClr val="EDE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4" autoAdjust="0"/>
    <p:restoredTop sz="94581" autoAdjust="0"/>
  </p:normalViewPr>
  <p:slideViewPr>
    <p:cSldViewPr>
      <p:cViewPr>
        <p:scale>
          <a:sx n="70" d="100"/>
          <a:sy n="70" d="100"/>
        </p:scale>
        <p:origin x="-2814" y="-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4" descr="minispi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pic>
        <p:nvPicPr>
          <p:cNvPr id="9" name="Picture 3" descr="minisp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pic>
        <p:nvPicPr>
          <p:cNvPr id="11" name="Picture 5" descr="minispi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1AAFD-EB61-4932-8DBE-1A7040A53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E4BA7-8117-499A-8C14-E61D2AFDD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879FE-FF40-4A11-AAFC-BEB086495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71AD3-3C91-4E02-A8CA-62665EB36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7615F-2F3C-4420-9389-DE6B80D9A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98E4-4296-44A7-B3F4-9B070C3B3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3F2D1-0BC6-4479-99A1-AD96BB8C6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9ECC-C53E-47BE-84EC-CB6F589B1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136F4-7126-4FAC-A1DC-063B3FE91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A0A2-65F4-4A5E-A789-10A326802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DB5A-1F90-4162-B48B-1A6A282D4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4F72E-6308-4D70-8FEA-6351605EA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6200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360803A-8874-4596-B940-61FC716CF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F%D1%87%D1%91%D0%BB%D0%BA%D0%B0&amp;pos=1&amp;rpt=simage&amp;img_url=http://cs10983.userapi.com/u42511587/e_cbca4801.jpg" TargetMode="External"/><Relationship Id="rId2" Type="http://schemas.openxmlformats.org/officeDocument/2006/relationships/hyperlink" Target="http://images.yandex.ru/yandsearch?text=%D1%81%D0%BE%D0%B2%D0%B0%20%D1%83%D1%87%D0%B8%D1%82%D0%B5%D0%BB%D1%8C&amp;pos=12&amp;rpt=simage&amp;img_url=http://s44.radikal.ru/i105/1204/a7/da9a4b028fe0.png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images.yandex.ru/yandsearch?p=1&amp;text=%D0%BF%D1%87%D1%91%D0%BB%D0%BA%D0%B0&amp;pos=46&amp;rpt=simage&amp;img_url=http://www.fiveavenue.ru/images/childrenlogos/bee.jpg" TargetMode="External"/><Relationship Id="rId4" Type="http://schemas.openxmlformats.org/officeDocument/2006/relationships/hyperlink" Target="http://images.yandex.ru/yandsearch?p=1&amp;text=%D0%BF%D1%87%D1%91%D0%BB%D0%BA%D0%B0&amp;pos=35&amp;rpt=simage&amp;img_url=http://www.greenmama.ru/dn_images/01/85/36/55/12349592321146545837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8&amp;text=%D1%81%D0%BE%D1%82%D1%8B&amp;pos=248&amp;rpt=simage&amp;img_url=http://i00.i.aliimg.com/photo/v0/285940552/Organic_Fresh_Royal_Jelly.summ.jpg" TargetMode="External"/><Relationship Id="rId7" Type="http://schemas.openxmlformats.org/officeDocument/2006/relationships/hyperlink" Target="http://images.yandex.ru/yandsearch?text=%D0%BF%D1%87%D1%91%D0%BB%D0%BA%D0%B0&amp;pos=29&amp;rpt=simage&amp;img_url=http://img1.liveinternet.ru/images/foto/b/3/57/2773057/f_15655323.jpg" TargetMode="External"/><Relationship Id="rId2" Type="http://schemas.openxmlformats.org/officeDocument/2006/relationships/hyperlink" Target="http://images.yandex.ru/yandsearch?p=2&amp;text=%D1%81%D0%BE%D1%82%D1%8B&amp;pos=60&amp;rpt=simage&amp;img_url=http://www.respublika.info/images/2319e-sm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yandex.ru/yandsearch?p=3&amp;text=%D0%B7%D0%B8%D0%BC%D0%B0%20%D0%B8%D0%BD%D0%B5%D0%B9%20%D0%B0%D0%BD%D0%B8%D0%BC%D0%B0%D1%86%D0%B8%D1%8F&amp;pos=94&amp;rpt=simage&amp;img_url=http://bestgif.su/_ph/45/2/491178943.gif" TargetMode="External"/><Relationship Id="rId5" Type="http://schemas.openxmlformats.org/officeDocument/2006/relationships/hyperlink" Target="http://images.yandex.ru/yandsearch?p=1&amp;text=%D0%BF%D1%87%D1%91%D0%BB%D0%BA%D0%B0&amp;pos=33&amp;rpt=simage&amp;img_url=http://img-fotki.yandex.ru/get/5700/tatyana2q8-medvedeva.126/0_5355e_be96a0b1_S.jpg" TargetMode="External"/><Relationship Id="rId4" Type="http://schemas.openxmlformats.org/officeDocument/2006/relationships/hyperlink" Target="http://images.yandex.ru/yandsearch?text=%D0%BF%D1%80%D0%BE%D1%84%D0%B5%D1%81%D1%81%D0%BE%D1%80&amp;pos=29&amp;rpt=simage&amp;img_url=http://img1.liveinternet.ru/images/attach/c/5/84/950/84950155_630af7c2a4a1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1&amp;text=%D1%81%D0%BC%D0%B0%D0%B9%D0%BB%D0%B8%D0%BA&amp;pos=346&amp;rpt=simage&amp;img_url=http://s16.rimg.info/872e43ecd64be8b102cda8443721750a.gif" TargetMode="External"/><Relationship Id="rId2" Type="http://schemas.openxmlformats.org/officeDocument/2006/relationships/hyperlink" Target="http://images.yandex.ru/yandsearch?p=10&amp;text=%D1%81%D0%BC%D0%B0%D0%B9%D0%BB%D0%B8%D0%BA&amp;pos=310&amp;rpt=simage&amp;img_url=http://vritmepozitiva.taba.ru/fid/cnRlaW1hZ2VfdGh1bWI6M2VhZDI5ZTFkMGRlNTA4NmZjOTIyYjk2OTVlY2MzMmIvLw/img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images.yandex.ru/yandsearch?text=%D1%81%D0%BC%D0%B0%D0%B9%D0%BB%D0%B8%D0%BA%20%D0%B3%D1%80%D1%83%D1%81%D1%82%D0%BD%D1%8B%D0%B9&amp;pos=20&amp;rpt=simage&amp;img_url=http://userava.ru/diary/wp-content/uploads/2011/10/0_705b0_8a755c7e_XL-285x300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1196752"/>
            <a:ext cx="6696744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рок 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– аукцион «Словосочетание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»</a:t>
            </a:r>
          </a:p>
        </p:txBody>
      </p:sp>
      <p:pic>
        <p:nvPicPr>
          <p:cNvPr id="3077" name="Picture 5" descr="C:\Users\1\Desktop\78772702_school03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2393048" cy="23554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79912" y="4365104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Презентацию подготовила учитель русского языка и литературы</a:t>
            </a:r>
          </a:p>
          <a:p>
            <a:pPr algn="ctr"/>
            <a:r>
              <a:rPr lang="ru-RU" dirty="0" smtClean="0"/>
              <a:t>МБОУ </a:t>
            </a:r>
            <a:r>
              <a:rPr lang="ru-RU" dirty="0" err="1" smtClean="0"/>
              <a:t>Мойганская</a:t>
            </a:r>
            <a:r>
              <a:rPr lang="ru-RU" dirty="0" smtClean="0"/>
              <a:t> СОШ</a:t>
            </a:r>
          </a:p>
          <a:p>
            <a:pPr algn="ctr"/>
            <a:r>
              <a:rPr lang="ru-RU" dirty="0" err="1" smtClean="0"/>
              <a:t>Бородавкина</a:t>
            </a:r>
            <a:r>
              <a:rPr lang="ru-RU" dirty="0" smtClean="0"/>
              <a:t> Марина Николаевна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619125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990033"/>
                </a:solidFill>
                <a:latin typeface="+mn-lt"/>
                <a:ea typeface="+mn-ea"/>
                <a:cs typeface="+mn-cs"/>
              </a:rPr>
              <a:t>Задание </a:t>
            </a:r>
            <a:r>
              <a:rPr lang="ru-RU" sz="3200" b="1" dirty="0" smtClean="0">
                <a:solidFill>
                  <a:srgbClr val="990033"/>
                </a:solidFill>
                <a:latin typeface="+mn-lt"/>
                <a:ea typeface="+mn-ea"/>
                <a:cs typeface="+mn-cs"/>
              </a:rPr>
              <a:t>№ 2 </a:t>
            </a:r>
            <a:r>
              <a:rPr lang="ru-RU" sz="3200" b="1" dirty="0">
                <a:solidFill>
                  <a:srgbClr val="990033"/>
                </a:solidFill>
                <a:latin typeface="+mn-lt"/>
                <a:ea typeface="+mn-ea"/>
                <a:cs typeface="+mn-cs"/>
              </a:rPr>
              <a:t>Мини - тест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Критерии оценивания:</a:t>
            </a:r>
          </a:p>
          <a:p>
            <a:pPr algn="ctr">
              <a:buFontTx/>
              <a:buNone/>
            </a:pPr>
            <a:r>
              <a:rPr lang="ru-RU" dirty="0" smtClean="0"/>
              <a:t>0 ошибок- </a:t>
            </a:r>
            <a:r>
              <a:rPr lang="ru-RU" b="1" dirty="0">
                <a:solidFill>
                  <a:srgbClr val="C00000"/>
                </a:solidFill>
              </a:rPr>
              <a:t>«5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r>
              <a:rPr lang="ru-RU" dirty="0" smtClean="0"/>
              <a:t>;1 </a:t>
            </a:r>
            <a:r>
              <a:rPr lang="ru-RU" dirty="0"/>
              <a:t>ошибка – </a:t>
            </a:r>
            <a:r>
              <a:rPr lang="ru-RU" b="1" dirty="0">
                <a:solidFill>
                  <a:srgbClr val="C00000"/>
                </a:solidFill>
              </a:rPr>
              <a:t>«4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r>
              <a:rPr lang="ru-RU" dirty="0" smtClean="0"/>
              <a:t>; </a:t>
            </a:r>
          </a:p>
          <a:p>
            <a:pPr algn="ctr">
              <a:buFontTx/>
              <a:buNone/>
            </a:pPr>
            <a:r>
              <a:rPr lang="ru-RU" dirty="0" smtClean="0"/>
              <a:t>2 </a:t>
            </a:r>
            <a:r>
              <a:rPr lang="ru-RU" dirty="0"/>
              <a:t>ошибки – </a:t>
            </a:r>
            <a:r>
              <a:rPr lang="ru-RU" b="1" dirty="0">
                <a:solidFill>
                  <a:srgbClr val="C00000"/>
                </a:solidFill>
              </a:rPr>
              <a:t>«3</a:t>
            </a:r>
            <a:r>
              <a:rPr lang="ru-RU" b="1" dirty="0" smtClean="0">
                <a:solidFill>
                  <a:srgbClr val="C00000"/>
                </a:solidFill>
              </a:rPr>
              <a:t>».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4624" y="2564904"/>
            <a:ext cx="2790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i="1" dirty="0">
                <a:solidFill>
                  <a:srgbClr val="002060"/>
                </a:solidFill>
              </a:rPr>
              <a:t>Вариант № </a:t>
            </a:r>
            <a:r>
              <a:rPr lang="ru-RU" b="1" i="1" dirty="0" smtClean="0">
                <a:solidFill>
                  <a:srgbClr val="002060"/>
                </a:solidFill>
              </a:rPr>
              <a:t>1</a:t>
            </a:r>
          </a:p>
          <a:p>
            <a:pPr>
              <a:buFontTx/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450850">
              <a:buFontTx/>
              <a:buNone/>
            </a:pPr>
            <a:r>
              <a:rPr lang="ru-RU" b="1" i="1" dirty="0">
                <a:solidFill>
                  <a:srgbClr val="002060"/>
                </a:solidFill>
              </a:rPr>
              <a:t>1 в;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marL="450850"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2 </a:t>
            </a:r>
            <a:r>
              <a:rPr lang="ru-RU" b="1" i="1" dirty="0" err="1">
                <a:solidFill>
                  <a:srgbClr val="002060"/>
                </a:solidFill>
              </a:rPr>
              <a:t>а,б</a:t>
            </a:r>
            <a:r>
              <a:rPr lang="ru-RU" b="1" i="1" dirty="0">
                <a:solidFill>
                  <a:srgbClr val="002060"/>
                </a:solidFill>
              </a:rPr>
              <a:t>;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marL="450850"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3 </a:t>
            </a:r>
            <a:r>
              <a:rPr lang="ru-RU" b="1" i="1" dirty="0" err="1">
                <a:solidFill>
                  <a:srgbClr val="002060"/>
                </a:solidFill>
              </a:rPr>
              <a:t>в,д</a:t>
            </a:r>
            <a:r>
              <a:rPr lang="ru-RU" b="1" i="1" dirty="0">
                <a:solidFill>
                  <a:srgbClr val="002060"/>
                </a:solidFill>
              </a:rPr>
              <a:t>;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marL="450850"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4 </a:t>
            </a:r>
            <a:r>
              <a:rPr lang="ru-RU" b="1" i="1" dirty="0">
                <a:solidFill>
                  <a:srgbClr val="002060"/>
                </a:solidFill>
              </a:rPr>
              <a:t>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85934" y="2564904"/>
            <a:ext cx="3150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i="1" dirty="0">
                <a:solidFill>
                  <a:srgbClr val="002060"/>
                </a:solidFill>
              </a:rPr>
              <a:t>Вариант № 2</a:t>
            </a:r>
          </a:p>
          <a:p>
            <a:pPr>
              <a:buFontTx/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1 </a:t>
            </a:r>
            <a:r>
              <a:rPr lang="ru-RU" b="1" i="1" dirty="0">
                <a:solidFill>
                  <a:srgbClr val="002060"/>
                </a:solidFill>
              </a:rPr>
              <a:t>в;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2 </a:t>
            </a:r>
            <a:r>
              <a:rPr lang="ru-RU" b="1" i="1" dirty="0" err="1">
                <a:solidFill>
                  <a:srgbClr val="002060"/>
                </a:solidFill>
              </a:rPr>
              <a:t>а,б</a:t>
            </a:r>
            <a:r>
              <a:rPr lang="ru-RU" b="1" i="1" dirty="0">
                <a:solidFill>
                  <a:srgbClr val="002060"/>
                </a:solidFill>
              </a:rPr>
              <a:t>;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3 </a:t>
            </a:r>
            <a:r>
              <a:rPr lang="ru-RU" b="1" i="1" dirty="0" err="1">
                <a:solidFill>
                  <a:srgbClr val="002060"/>
                </a:solidFill>
              </a:rPr>
              <a:t>в,д</a:t>
            </a:r>
            <a:r>
              <a:rPr lang="ru-RU" b="1" i="1" dirty="0">
                <a:solidFill>
                  <a:srgbClr val="002060"/>
                </a:solidFill>
              </a:rPr>
              <a:t>;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4 </a:t>
            </a:r>
            <a:r>
              <a:rPr lang="ru-RU" b="1" i="1" dirty="0">
                <a:solidFill>
                  <a:srgbClr val="002060"/>
                </a:solidFill>
              </a:rPr>
              <a:t>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5784" y="1591925"/>
            <a:ext cx="32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Самопроверка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03350" y="620713"/>
            <a:ext cx="7354888" cy="111918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990033"/>
                </a:solidFill>
              </a:rPr>
              <a:t>Задание № 3. Работа с перфокартами</a:t>
            </a:r>
            <a:r>
              <a:rPr lang="ru-RU" sz="3200" dirty="0" smtClean="0">
                <a:solidFill>
                  <a:srgbClr val="990033"/>
                </a:solidFill>
              </a:rPr>
              <a:t/>
            </a:r>
            <a:br>
              <a:rPr lang="ru-RU" sz="3200" dirty="0" smtClean="0">
                <a:solidFill>
                  <a:srgbClr val="990033"/>
                </a:solidFill>
              </a:rPr>
            </a:br>
            <a:endParaRPr lang="ru-RU" sz="3200" dirty="0" smtClean="0">
              <a:solidFill>
                <a:srgbClr val="990033"/>
              </a:solidFill>
            </a:endParaRPr>
          </a:p>
        </p:txBody>
      </p:sp>
      <p:sp>
        <p:nvSpPr>
          <p:cNvPr id="13315" name="Текст 2"/>
          <p:cNvSpPr>
            <a:spLocks noGrp="1"/>
          </p:cNvSpPr>
          <p:nvPr>
            <p:ph type="body" sz="half" idx="1"/>
          </p:nvPr>
        </p:nvSpPr>
        <p:spPr>
          <a:xfrm>
            <a:off x="1187450" y="1628775"/>
            <a:ext cx="7777038" cy="280828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1 столбик </a:t>
            </a:r>
            <a:r>
              <a:rPr lang="ru-RU" b="1" dirty="0">
                <a:solidFill>
                  <a:srgbClr val="002060"/>
                </a:solidFill>
              </a:rPr>
              <a:t>Согласование </a:t>
            </a:r>
            <a:r>
              <a:rPr lang="ru-RU" b="1" dirty="0" smtClean="0"/>
              <a:t> </a:t>
            </a:r>
            <a:r>
              <a:rPr lang="ru-RU" sz="3600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2, 5, 10</a:t>
            </a:r>
          </a:p>
          <a:p>
            <a:pPr marL="0" indent="0">
              <a:buFontTx/>
              <a:buNone/>
            </a:pPr>
            <a:r>
              <a:rPr lang="ru-RU" dirty="0" smtClean="0"/>
              <a:t>2 столбик </a:t>
            </a:r>
            <a:r>
              <a:rPr lang="ru-RU" b="1" dirty="0">
                <a:solidFill>
                  <a:srgbClr val="002060"/>
                </a:solidFill>
              </a:rPr>
              <a:t>Управление</a:t>
            </a:r>
            <a:r>
              <a:rPr lang="ru-RU" sz="3600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1, 3, 6, 7, 9,12</a:t>
            </a:r>
          </a:p>
          <a:p>
            <a:pPr>
              <a:buFontTx/>
              <a:buNone/>
            </a:pPr>
            <a:r>
              <a:rPr lang="ru-RU" dirty="0" smtClean="0"/>
              <a:t>3 столбик </a:t>
            </a:r>
            <a:r>
              <a:rPr lang="ru-RU" b="1" dirty="0" smtClean="0">
                <a:solidFill>
                  <a:srgbClr val="002060"/>
                </a:solidFill>
              </a:rPr>
              <a:t>Примыкание</a:t>
            </a:r>
            <a:r>
              <a:rPr lang="ru-RU" sz="3600" b="1" dirty="0" smtClean="0"/>
              <a:t>  </a:t>
            </a:r>
            <a:r>
              <a:rPr lang="ru-RU" sz="4000" b="1" dirty="0" smtClean="0">
                <a:solidFill>
                  <a:srgbClr val="C00000"/>
                </a:solidFill>
              </a:rPr>
              <a:t>4, 8, 11</a:t>
            </a:r>
            <a:endParaRPr lang="ru-RU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825552" y="4510861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ru-RU" sz="3600" b="1" dirty="0">
                <a:solidFill>
                  <a:srgbClr val="7030A0"/>
                </a:solidFill>
              </a:rPr>
              <a:t>Взаимопроверка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Критерии оценивания:</a:t>
            </a:r>
          </a:p>
          <a:p>
            <a:pPr algn="ctr">
              <a:buFontTx/>
              <a:buNone/>
            </a:pPr>
            <a:r>
              <a:rPr lang="ru-RU" dirty="0" smtClean="0"/>
              <a:t>0 ошибок- </a:t>
            </a:r>
            <a:r>
              <a:rPr lang="ru-RU" b="1" dirty="0">
                <a:solidFill>
                  <a:srgbClr val="C00000"/>
                </a:solidFill>
              </a:rPr>
              <a:t>«5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r>
              <a:rPr lang="ru-RU" dirty="0" smtClean="0"/>
              <a:t>;1 </a:t>
            </a:r>
            <a:r>
              <a:rPr lang="ru-RU" dirty="0"/>
              <a:t>ошибка – </a:t>
            </a:r>
            <a:r>
              <a:rPr lang="ru-RU" b="1" dirty="0">
                <a:solidFill>
                  <a:srgbClr val="C00000"/>
                </a:solidFill>
              </a:rPr>
              <a:t>«4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r>
              <a:rPr lang="ru-RU" dirty="0" smtClean="0"/>
              <a:t>; </a:t>
            </a:r>
          </a:p>
          <a:p>
            <a:pPr algn="ctr">
              <a:buFontTx/>
              <a:buNone/>
            </a:pPr>
            <a:r>
              <a:rPr lang="ru-RU" dirty="0" smtClean="0"/>
              <a:t>2 </a:t>
            </a:r>
            <a:r>
              <a:rPr lang="ru-RU" dirty="0"/>
              <a:t>ошибки – </a:t>
            </a:r>
            <a:r>
              <a:rPr lang="ru-RU" b="1" dirty="0">
                <a:solidFill>
                  <a:srgbClr val="C00000"/>
                </a:solidFill>
              </a:rPr>
              <a:t>«3</a:t>
            </a:r>
            <a:r>
              <a:rPr lang="ru-RU" b="1" dirty="0" smtClean="0">
                <a:solidFill>
                  <a:srgbClr val="C00000"/>
                </a:solidFill>
              </a:rPr>
              <a:t>».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C:\Users\User\Desktop\Пчёлки\0621d06477a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556792"/>
            <a:ext cx="37211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5072062" cy="69056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</a:rPr>
              <a:t>Физкультминутка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7030A0"/>
                </a:solidFill>
              </a:rPr>
              <a:t>Почему?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6600825" cy="4114800"/>
          </a:xfrm>
        </p:spPr>
        <p:txBody>
          <a:bodyPr/>
          <a:lstStyle/>
          <a:p>
            <a:pPr algn="ctr"/>
            <a:r>
              <a:rPr lang="ru-RU" sz="4800" b="1" smtClean="0"/>
              <a:t>посреди двора </a:t>
            </a:r>
          </a:p>
          <a:p>
            <a:pPr algn="ctr"/>
            <a:r>
              <a:rPr lang="ru-RU" sz="4800" b="1" smtClean="0"/>
              <a:t>девочки и мальчики </a:t>
            </a:r>
          </a:p>
          <a:p>
            <a:pPr algn="ctr"/>
            <a:r>
              <a:rPr lang="ru-RU" sz="4800" b="1" smtClean="0"/>
              <a:t>дети играют </a:t>
            </a:r>
            <a:endParaRPr lang="ru-RU" sz="48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990033"/>
                </a:solidFill>
              </a:rPr>
              <a:t>Выписать словосочетания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sz="half" idx="1"/>
          </p:nvPr>
        </p:nvSpPr>
        <p:spPr>
          <a:xfrm>
            <a:off x="1094309" y="1484785"/>
            <a:ext cx="7754937" cy="136815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Лес ослепительно сверкал в лучах солнца.</a:t>
            </a:r>
          </a:p>
          <a:p>
            <a:endParaRPr lang="ru-RU" sz="2400" dirty="0" smtClean="0"/>
          </a:p>
        </p:txBody>
      </p:sp>
      <p:sp>
        <p:nvSpPr>
          <p:cNvPr id="6" name="Текст 2"/>
          <p:cNvSpPr txBox="1">
            <a:spLocks/>
          </p:cNvSpPr>
          <p:nvPr/>
        </p:nvSpPr>
        <p:spPr bwMode="auto">
          <a:xfrm>
            <a:off x="1116013" y="2852936"/>
            <a:ext cx="691197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600" b="1" i="1" dirty="0"/>
              <a:t>1.Сверкал ослепительно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600" b="1" i="1" dirty="0"/>
              <a:t>2. Сверкал в лучах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600" b="1" i="1" dirty="0"/>
              <a:t>3. В лучах </a:t>
            </a:r>
            <a:r>
              <a:rPr lang="ru-RU" sz="3600" b="1" i="1" dirty="0" smtClean="0"/>
              <a:t>солнца</a:t>
            </a:r>
            <a:r>
              <a:rPr lang="ru-RU" sz="3600" b="1" i="1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9958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Критерии оценивания:</a:t>
            </a:r>
          </a:p>
          <a:p>
            <a:pPr algn="ctr">
              <a:buFontTx/>
              <a:buNone/>
            </a:pPr>
            <a:r>
              <a:rPr lang="ru-RU" dirty="0" smtClean="0"/>
              <a:t>0 ошибок- </a:t>
            </a:r>
            <a:r>
              <a:rPr lang="ru-RU" b="1" dirty="0">
                <a:solidFill>
                  <a:srgbClr val="C00000"/>
                </a:solidFill>
              </a:rPr>
              <a:t>«5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r>
              <a:rPr lang="ru-RU" dirty="0" smtClean="0"/>
              <a:t>;1 </a:t>
            </a:r>
            <a:r>
              <a:rPr lang="ru-RU" dirty="0"/>
              <a:t>ошибка – </a:t>
            </a:r>
            <a:r>
              <a:rPr lang="ru-RU" b="1" dirty="0">
                <a:solidFill>
                  <a:srgbClr val="C00000"/>
                </a:solidFill>
              </a:rPr>
              <a:t>«4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r>
              <a:rPr lang="ru-RU" dirty="0" smtClean="0"/>
              <a:t>; </a:t>
            </a:r>
          </a:p>
          <a:p>
            <a:pPr algn="ctr">
              <a:buFontTx/>
              <a:buNone/>
            </a:pPr>
            <a:r>
              <a:rPr lang="ru-RU" dirty="0" smtClean="0"/>
              <a:t>2 </a:t>
            </a:r>
            <a:r>
              <a:rPr lang="ru-RU" dirty="0"/>
              <a:t>ошибки – </a:t>
            </a:r>
            <a:r>
              <a:rPr lang="ru-RU" b="1" dirty="0">
                <a:solidFill>
                  <a:srgbClr val="C00000"/>
                </a:solidFill>
              </a:rPr>
              <a:t>«3</a:t>
            </a:r>
            <a:r>
              <a:rPr lang="ru-RU" b="1" dirty="0" smtClean="0">
                <a:solidFill>
                  <a:srgbClr val="C00000"/>
                </a:solidFill>
              </a:rPr>
              <a:t>».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990033"/>
                </a:solidFill>
              </a:rPr>
              <a:t>Синонимичные словосочетания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7321550" cy="3260576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i="1" dirty="0" smtClean="0"/>
              <a:t>Жизнь школы, варенье из малины, грибной суп, хвост лисы, стеклянная дверь,</a:t>
            </a:r>
            <a:r>
              <a:rPr lang="ru-RU" sz="4000" i="1" dirty="0" smtClean="0"/>
              <a:t> </a:t>
            </a:r>
            <a:r>
              <a:rPr lang="ru-RU" sz="4000" b="1" i="1" dirty="0" smtClean="0"/>
              <a:t>забор из дерева, еловые шишки.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Критерии оценивания:</a:t>
            </a:r>
          </a:p>
          <a:p>
            <a:pPr algn="ctr">
              <a:buFontTx/>
              <a:buNone/>
            </a:pPr>
            <a:r>
              <a:rPr lang="ru-RU" dirty="0" smtClean="0"/>
              <a:t>0 ошибок- </a:t>
            </a:r>
            <a:r>
              <a:rPr lang="ru-RU" b="1" dirty="0">
                <a:solidFill>
                  <a:srgbClr val="C00000"/>
                </a:solidFill>
              </a:rPr>
              <a:t>«5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r>
              <a:rPr lang="ru-RU" dirty="0" smtClean="0"/>
              <a:t>;1 </a:t>
            </a:r>
            <a:r>
              <a:rPr lang="ru-RU" dirty="0"/>
              <a:t>ошибка – </a:t>
            </a:r>
            <a:r>
              <a:rPr lang="ru-RU" b="1" dirty="0">
                <a:solidFill>
                  <a:srgbClr val="C00000"/>
                </a:solidFill>
              </a:rPr>
              <a:t>«4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r>
              <a:rPr lang="ru-RU" dirty="0" smtClean="0"/>
              <a:t>; </a:t>
            </a:r>
          </a:p>
          <a:p>
            <a:pPr algn="ctr">
              <a:buFontTx/>
              <a:buNone/>
            </a:pPr>
            <a:r>
              <a:rPr lang="ru-RU" dirty="0" smtClean="0"/>
              <a:t>2 </a:t>
            </a:r>
            <a:r>
              <a:rPr lang="ru-RU" dirty="0"/>
              <a:t>ошибки – </a:t>
            </a:r>
            <a:r>
              <a:rPr lang="ru-RU" b="1" dirty="0">
                <a:solidFill>
                  <a:srgbClr val="C00000"/>
                </a:solidFill>
              </a:rPr>
              <a:t>«3</a:t>
            </a:r>
            <a:r>
              <a:rPr lang="ru-RU" b="1" dirty="0" smtClean="0">
                <a:solidFill>
                  <a:srgbClr val="C00000"/>
                </a:solidFill>
              </a:rPr>
              <a:t>».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5599112" cy="6191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990033"/>
                </a:solidFill>
                <a:latin typeface="+mn-lt"/>
              </a:rPr>
              <a:t>Домашнее задание</a:t>
            </a:r>
            <a:endParaRPr lang="ru-RU" dirty="0" smtClean="0">
              <a:solidFill>
                <a:srgbClr val="990033"/>
              </a:solidFill>
              <a:latin typeface="+mn-lt"/>
            </a:endParaRPr>
          </a:p>
        </p:txBody>
      </p:sp>
      <p:pic>
        <p:nvPicPr>
          <p:cNvPr id="18437" name="Picture 5" descr="http://img-fotki.yandex.ru/get/4428/102699435.59e/0_7cf83_83442e2a_orig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7172672" cy="36724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5072062" cy="69056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990033"/>
                </a:solidFill>
                <a:latin typeface="+mn-lt"/>
              </a:rPr>
              <a:t>Рефлексия</a:t>
            </a:r>
            <a:endParaRPr lang="ru-RU" dirty="0" smtClean="0">
              <a:solidFill>
                <a:srgbClr val="990033"/>
              </a:solidFill>
              <a:latin typeface="+mn-lt"/>
            </a:endParaRPr>
          </a:p>
        </p:txBody>
      </p:sp>
      <p:pic>
        <p:nvPicPr>
          <p:cNvPr id="19462" name="Picture 6" descr="C:\Users\User\Desktop\Пчёлки\text44442_5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773238"/>
            <a:ext cx="272097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 bwMode="auto">
          <a:xfrm>
            <a:off x="7308850" y="1196975"/>
            <a:ext cx="1655763" cy="792163"/>
          </a:xfrm>
          <a:prstGeom prst="wedgeRoundRectCallout">
            <a:avLst>
              <a:gd name="adj1" fmla="val -47693"/>
              <a:gd name="adj2" fmla="val 12802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До новых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встреч!</a:t>
            </a:r>
          </a:p>
        </p:txBody>
      </p:sp>
      <p:pic>
        <p:nvPicPr>
          <p:cNvPr id="19465" name="Picture 9" descr="http://www.nastol.com.ua/large/201105/18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394" y="4525662"/>
            <a:ext cx="2627711" cy="1783658"/>
          </a:xfrm>
          <a:prstGeom prst="rect">
            <a:avLst/>
          </a:prstGeom>
          <a:noFill/>
        </p:spPr>
      </p:pic>
      <p:pic>
        <p:nvPicPr>
          <p:cNvPr id="19467" name="Picture 11" descr="http://www.delod.odessa.net/images/article/b_864_2012_01_24_11_54_4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3" y="3017358"/>
            <a:ext cx="1741588" cy="1872208"/>
          </a:xfrm>
          <a:prstGeom prst="rect">
            <a:avLst/>
          </a:prstGeom>
          <a:noFill/>
        </p:spPr>
      </p:pic>
      <p:pic>
        <p:nvPicPr>
          <p:cNvPr id="19469" name="Picture 13" descr="http://userava.ru/diary/wp-content/uploads/2011/10/0_705b0_8a755c7e_XL-285x30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28101"/>
            <a:ext cx="1152127" cy="12127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Используемые источники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99592" y="1377062"/>
            <a:ext cx="7416824" cy="582779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539580" tIns="26979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Русский  язык:  Учебник для 5 класса общеобразовательных учреждений/ М.М.Разумовская, С.И. Львова и др. – М.: Дрофа, 2009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Кудинова А.В. Тесты по русскому языку: 5 класс к учебнику М.М.Разумовской. – М.: «Экзамен»,2008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Контрольно-измерительные материалы. Русский язык: 5 класс/ Сост.            Н.В.Егорова. – М.: ВАКО, 2010</a:t>
            </a:r>
          </a:p>
          <a:p>
            <a:pPr eaLnBrk="0" hangingPunct="0">
              <a:buFont typeface="+mj-lt"/>
              <a:buAutoNum type="arabicParenR"/>
            </a:pPr>
            <a:r>
              <a:rPr lang="ru-RU" sz="1400" dirty="0" smtClean="0"/>
              <a:t>Изображение </a:t>
            </a:r>
            <a:r>
              <a:rPr lang="ru-RU" sz="1400" dirty="0"/>
              <a:t>совы (</a:t>
            </a:r>
            <a:r>
              <a:rPr lang="ru-RU" sz="1400" dirty="0" smtClean="0"/>
              <a:t>слайд 1) 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u="sng" dirty="0" smtClean="0">
                <a:hlinkClick r:id="rId2"/>
              </a:rPr>
              <a:t>http</a:t>
            </a:r>
            <a:r>
              <a:rPr lang="ru-RU" sz="1400" u="sng" dirty="0">
                <a:hlinkClick r:id="rId2"/>
              </a:rPr>
              <a:t>://</a:t>
            </a:r>
            <a:r>
              <a:rPr lang="en-US" sz="1400" u="sng" dirty="0">
                <a:hlinkClick r:id="rId2"/>
              </a:rPr>
              <a:t>images</a:t>
            </a:r>
            <a:r>
              <a:rPr lang="ru-RU" sz="1400" u="sng" dirty="0">
                <a:hlinkClick r:id="rId2"/>
              </a:rPr>
              <a:t>.</a:t>
            </a:r>
            <a:r>
              <a:rPr lang="en-US" sz="1400" u="sng" dirty="0" err="1">
                <a:hlinkClick r:id="rId2"/>
              </a:rPr>
              <a:t>yandex</a:t>
            </a:r>
            <a:r>
              <a:rPr lang="ru-RU" sz="1400" u="sng" dirty="0">
                <a:hlinkClick r:id="rId2"/>
              </a:rPr>
              <a:t>.</a:t>
            </a:r>
            <a:r>
              <a:rPr lang="en-US" sz="1400" u="sng" dirty="0" err="1">
                <a:hlinkClick r:id="rId2"/>
              </a:rPr>
              <a:t>ru</a:t>
            </a:r>
            <a:r>
              <a:rPr lang="ru-RU" sz="1400" u="sng" dirty="0">
                <a:hlinkClick r:id="rId2"/>
              </a:rPr>
              <a:t>/</a:t>
            </a:r>
            <a:r>
              <a:rPr lang="en-US" sz="1400" u="sng" dirty="0" err="1">
                <a:hlinkClick r:id="rId2"/>
              </a:rPr>
              <a:t>yandsearch</a:t>
            </a:r>
            <a:r>
              <a:rPr lang="ru-RU" sz="1400" u="sng" dirty="0">
                <a:hlinkClick r:id="rId2"/>
              </a:rPr>
              <a:t>?</a:t>
            </a:r>
            <a:r>
              <a:rPr lang="en-US" sz="1400" u="sng" dirty="0">
                <a:hlinkClick r:id="rId2"/>
              </a:rPr>
              <a:t>text</a:t>
            </a:r>
            <a:r>
              <a:rPr lang="ru-RU" sz="1400" u="sng" dirty="0">
                <a:hlinkClick r:id="rId2"/>
              </a:rPr>
              <a:t>=%</a:t>
            </a:r>
            <a:r>
              <a:rPr lang="en-US" sz="1400" u="sng" dirty="0">
                <a:hlinkClick r:id="rId2"/>
              </a:rPr>
              <a:t>D</a:t>
            </a:r>
            <a:r>
              <a:rPr lang="ru-RU" sz="1400" u="sng" dirty="0">
                <a:hlinkClick r:id="rId2"/>
              </a:rPr>
              <a:t>1%81%</a:t>
            </a:r>
            <a:r>
              <a:rPr lang="en-US" sz="1400" u="sng" dirty="0">
                <a:hlinkClick r:id="rId2"/>
              </a:rPr>
              <a:t>D</a:t>
            </a:r>
            <a:r>
              <a:rPr lang="ru-RU" sz="1400" u="sng" dirty="0">
                <a:hlinkClick r:id="rId2"/>
              </a:rPr>
              <a:t>0%</a:t>
            </a:r>
            <a:r>
              <a:rPr lang="en-US" sz="1400" u="sng" dirty="0">
                <a:hlinkClick r:id="rId2"/>
              </a:rPr>
              <a:t>BE</a:t>
            </a:r>
            <a:r>
              <a:rPr lang="ru-RU" sz="1400" u="sng" dirty="0">
                <a:hlinkClick r:id="rId2"/>
              </a:rPr>
              <a:t>%</a:t>
            </a:r>
            <a:r>
              <a:rPr lang="en-US" sz="1400" u="sng" dirty="0">
                <a:hlinkClick r:id="rId2"/>
              </a:rPr>
              <a:t>D</a:t>
            </a:r>
            <a:r>
              <a:rPr lang="ru-RU" sz="1400" u="sng" dirty="0">
                <a:hlinkClick r:id="rId2"/>
              </a:rPr>
              <a:t>0%</a:t>
            </a:r>
            <a:r>
              <a:rPr lang="en-US" sz="1400" u="sng" dirty="0">
                <a:hlinkClick r:id="rId2"/>
              </a:rPr>
              <a:t>B</a:t>
            </a:r>
            <a:r>
              <a:rPr lang="ru-RU" sz="1400" u="sng" dirty="0">
                <a:hlinkClick r:id="rId2"/>
              </a:rPr>
              <a:t>2%</a:t>
            </a:r>
            <a:r>
              <a:rPr lang="en-US" sz="1400" u="sng" dirty="0">
                <a:hlinkClick r:id="rId2"/>
              </a:rPr>
              <a:t>D</a:t>
            </a:r>
            <a:r>
              <a:rPr lang="ru-RU" sz="1400" u="sng" dirty="0">
                <a:hlinkClick r:id="rId2"/>
              </a:rPr>
              <a:t>0%</a:t>
            </a:r>
            <a:r>
              <a:rPr lang="en-US" sz="1400" u="sng" dirty="0">
                <a:hlinkClick r:id="rId2"/>
              </a:rPr>
              <a:t>B</a:t>
            </a:r>
            <a:r>
              <a:rPr lang="ru-RU" sz="1400" u="sng" dirty="0">
                <a:hlinkClick r:id="rId2"/>
              </a:rPr>
              <a:t>0%20%</a:t>
            </a:r>
            <a:r>
              <a:rPr lang="en-US" sz="1400" u="sng" dirty="0">
                <a:hlinkClick r:id="rId2"/>
              </a:rPr>
              <a:t>D</a:t>
            </a:r>
            <a:r>
              <a:rPr lang="ru-RU" sz="1400" u="sng" dirty="0">
                <a:hlinkClick r:id="rId2"/>
              </a:rPr>
              <a:t>1%83%</a:t>
            </a:r>
            <a:r>
              <a:rPr lang="en-US" sz="1400" u="sng" dirty="0">
                <a:hlinkClick r:id="rId2"/>
              </a:rPr>
              <a:t>D</a:t>
            </a:r>
            <a:r>
              <a:rPr lang="ru-RU" sz="1400" u="sng" dirty="0">
                <a:hlinkClick r:id="rId2"/>
              </a:rPr>
              <a:t>1%87%</a:t>
            </a:r>
            <a:r>
              <a:rPr lang="en-US" sz="1400" u="sng" dirty="0">
                <a:hlinkClick r:id="rId2"/>
              </a:rPr>
              <a:t>D</a:t>
            </a:r>
            <a:r>
              <a:rPr lang="ru-RU" sz="1400" u="sng" dirty="0">
                <a:hlinkClick r:id="rId2"/>
              </a:rPr>
              <a:t>0%</a:t>
            </a:r>
            <a:r>
              <a:rPr lang="en-US" sz="1400" u="sng" dirty="0">
                <a:hlinkClick r:id="rId2"/>
              </a:rPr>
              <a:t>B</a:t>
            </a:r>
            <a:r>
              <a:rPr lang="ru-RU" sz="1400" u="sng" dirty="0">
                <a:hlinkClick r:id="rId2"/>
              </a:rPr>
              <a:t>8%</a:t>
            </a:r>
            <a:r>
              <a:rPr lang="en-US" sz="1400" u="sng" dirty="0">
                <a:hlinkClick r:id="rId2"/>
              </a:rPr>
              <a:t>D</a:t>
            </a:r>
            <a:r>
              <a:rPr lang="ru-RU" sz="1400" u="sng" dirty="0">
                <a:hlinkClick r:id="rId2"/>
              </a:rPr>
              <a:t>1%82%</a:t>
            </a:r>
            <a:r>
              <a:rPr lang="en-US" sz="1400" u="sng" dirty="0">
                <a:hlinkClick r:id="rId2"/>
              </a:rPr>
              <a:t>D</a:t>
            </a:r>
            <a:r>
              <a:rPr lang="ru-RU" sz="1400" u="sng" dirty="0">
                <a:hlinkClick r:id="rId2"/>
              </a:rPr>
              <a:t>0%</a:t>
            </a:r>
            <a:r>
              <a:rPr lang="en-US" sz="1400" u="sng" dirty="0">
                <a:hlinkClick r:id="rId2"/>
              </a:rPr>
              <a:t>B</a:t>
            </a:r>
            <a:r>
              <a:rPr lang="ru-RU" sz="1400" u="sng" dirty="0">
                <a:hlinkClick r:id="rId2"/>
              </a:rPr>
              <a:t>5%</a:t>
            </a:r>
            <a:r>
              <a:rPr lang="en-US" sz="1400" u="sng" dirty="0">
                <a:hlinkClick r:id="rId2"/>
              </a:rPr>
              <a:t>D</a:t>
            </a:r>
            <a:r>
              <a:rPr lang="ru-RU" sz="1400" u="sng" dirty="0">
                <a:hlinkClick r:id="rId2"/>
              </a:rPr>
              <a:t>0%</a:t>
            </a:r>
            <a:r>
              <a:rPr lang="en-US" sz="1400" u="sng" dirty="0">
                <a:hlinkClick r:id="rId2"/>
              </a:rPr>
              <a:t>BB</a:t>
            </a:r>
            <a:r>
              <a:rPr lang="ru-RU" sz="1400" u="sng" dirty="0">
                <a:hlinkClick r:id="rId2"/>
              </a:rPr>
              <a:t>%</a:t>
            </a:r>
            <a:r>
              <a:rPr lang="en-US" sz="1400" u="sng" dirty="0">
                <a:hlinkClick r:id="rId2"/>
              </a:rPr>
              <a:t>D</a:t>
            </a:r>
            <a:r>
              <a:rPr lang="ru-RU" sz="1400" u="sng" dirty="0">
                <a:hlinkClick r:id="rId2"/>
              </a:rPr>
              <a:t>1%8</a:t>
            </a:r>
            <a:r>
              <a:rPr lang="en-US" sz="1400" u="sng" dirty="0">
                <a:hlinkClick r:id="rId2"/>
              </a:rPr>
              <a:t>C</a:t>
            </a:r>
            <a:r>
              <a:rPr lang="ru-RU" sz="1400" u="sng" dirty="0">
                <a:hlinkClick r:id="rId2"/>
              </a:rPr>
              <a:t>&amp;</a:t>
            </a:r>
            <a:r>
              <a:rPr lang="en-US" sz="1400" u="sng" dirty="0">
                <a:hlinkClick r:id="rId2"/>
              </a:rPr>
              <a:t>pos</a:t>
            </a:r>
            <a:r>
              <a:rPr lang="ru-RU" sz="1400" u="sng" dirty="0">
                <a:hlinkClick r:id="rId2"/>
              </a:rPr>
              <a:t>=12&amp;</a:t>
            </a:r>
            <a:r>
              <a:rPr lang="en-US" sz="1400" u="sng" dirty="0">
                <a:hlinkClick r:id="rId2"/>
              </a:rPr>
              <a:t>rpt</a:t>
            </a:r>
            <a:r>
              <a:rPr lang="ru-RU" sz="1400" u="sng" dirty="0">
                <a:hlinkClick r:id="rId2"/>
              </a:rPr>
              <a:t>=</a:t>
            </a:r>
            <a:r>
              <a:rPr lang="en-US" sz="1400" u="sng" dirty="0" err="1">
                <a:hlinkClick r:id="rId2"/>
              </a:rPr>
              <a:t>simage</a:t>
            </a:r>
            <a:r>
              <a:rPr lang="ru-RU" sz="1400" u="sng" dirty="0">
                <a:hlinkClick r:id="rId2"/>
              </a:rPr>
              <a:t>&amp;</a:t>
            </a:r>
            <a:r>
              <a:rPr lang="en-US" sz="1400" u="sng" dirty="0" err="1">
                <a:hlinkClick r:id="rId2"/>
              </a:rPr>
              <a:t>img</a:t>
            </a:r>
            <a:r>
              <a:rPr lang="ru-RU" sz="1400" u="sng" dirty="0">
                <a:hlinkClick r:id="rId2"/>
              </a:rPr>
              <a:t>_</a:t>
            </a:r>
            <a:r>
              <a:rPr lang="en-US" sz="1400" u="sng" dirty="0" err="1">
                <a:hlinkClick r:id="rId2"/>
              </a:rPr>
              <a:t>url</a:t>
            </a:r>
            <a:r>
              <a:rPr lang="ru-RU" sz="1400" u="sng" dirty="0">
                <a:hlinkClick r:id="rId2"/>
              </a:rPr>
              <a:t>=</a:t>
            </a:r>
            <a:r>
              <a:rPr lang="en-US" sz="1400" u="sng" dirty="0">
                <a:hlinkClick r:id="rId2"/>
              </a:rPr>
              <a:t>http</a:t>
            </a:r>
            <a:r>
              <a:rPr lang="ru-RU" sz="1400" u="sng" dirty="0">
                <a:hlinkClick r:id="rId2"/>
              </a:rPr>
              <a:t>%3</a:t>
            </a:r>
            <a:r>
              <a:rPr lang="en-US" sz="1400" u="sng" dirty="0">
                <a:hlinkClick r:id="rId2"/>
              </a:rPr>
              <a:t>A</a:t>
            </a:r>
            <a:r>
              <a:rPr lang="ru-RU" sz="1400" u="sng" dirty="0">
                <a:hlinkClick r:id="rId2"/>
              </a:rPr>
              <a:t>%2</a:t>
            </a:r>
            <a:r>
              <a:rPr lang="en-US" sz="1400" u="sng" dirty="0">
                <a:hlinkClick r:id="rId2"/>
              </a:rPr>
              <a:t>F</a:t>
            </a:r>
            <a:r>
              <a:rPr lang="ru-RU" sz="1400" u="sng" dirty="0">
                <a:hlinkClick r:id="rId2"/>
              </a:rPr>
              <a:t>%2</a:t>
            </a:r>
            <a:r>
              <a:rPr lang="en-US" sz="1400" u="sng" dirty="0">
                <a:hlinkClick r:id="rId2"/>
              </a:rPr>
              <a:t>Fs</a:t>
            </a:r>
            <a:r>
              <a:rPr lang="ru-RU" sz="1400" u="sng" dirty="0">
                <a:hlinkClick r:id="rId2"/>
              </a:rPr>
              <a:t>44.</a:t>
            </a:r>
            <a:r>
              <a:rPr lang="en-US" sz="1400" u="sng" dirty="0" err="1">
                <a:hlinkClick r:id="rId2"/>
              </a:rPr>
              <a:t>radikal</a:t>
            </a:r>
            <a:r>
              <a:rPr lang="ru-RU" sz="1400" u="sng" dirty="0">
                <a:hlinkClick r:id="rId2"/>
              </a:rPr>
              <a:t>.</a:t>
            </a:r>
            <a:r>
              <a:rPr lang="en-US" sz="1400" u="sng" dirty="0" err="1">
                <a:hlinkClick r:id="rId2"/>
              </a:rPr>
              <a:t>ru</a:t>
            </a:r>
            <a:r>
              <a:rPr lang="ru-RU" sz="1400" u="sng" dirty="0">
                <a:hlinkClick r:id="rId2"/>
              </a:rPr>
              <a:t>%2</a:t>
            </a:r>
            <a:r>
              <a:rPr lang="en-US" sz="1400" u="sng" dirty="0" err="1">
                <a:hlinkClick r:id="rId2"/>
              </a:rPr>
              <a:t>Fi</a:t>
            </a:r>
            <a:r>
              <a:rPr lang="ru-RU" sz="1400" u="sng" dirty="0">
                <a:hlinkClick r:id="rId2"/>
              </a:rPr>
              <a:t>105%2</a:t>
            </a:r>
            <a:r>
              <a:rPr lang="en-US" sz="1400" u="sng" dirty="0">
                <a:hlinkClick r:id="rId2"/>
              </a:rPr>
              <a:t>F</a:t>
            </a:r>
            <a:r>
              <a:rPr lang="ru-RU" sz="1400" u="sng" dirty="0">
                <a:hlinkClick r:id="rId2"/>
              </a:rPr>
              <a:t>1204%2</a:t>
            </a:r>
            <a:r>
              <a:rPr lang="en-US" sz="1400" u="sng" dirty="0" err="1">
                <a:hlinkClick r:id="rId2"/>
              </a:rPr>
              <a:t>Fa</a:t>
            </a:r>
            <a:r>
              <a:rPr lang="ru-RU" sz="1400" u="sng" dirty="0">
                <a:hlinkClick r:id="rId2"/>
              </a:rPr>
              <a:t>7%2</a:t>
            </a:r>
            <a:r>
              <a:rPr lang="en-US" sz="1400" u="sng" dirty="0" err="1">
                <a:hlinkClick r:id="rId2"/>
              </a:rPr>
              <a:t>Fda</a:t>
            </a:r>
            <a:r>
              <a:rPr lang="ru-RU" sz="1400" u="sng" dirty="0">
                <a:hlinkClick r:id="rId2"/>
              </a:rPr>
              <a:t>9</a:t>
            </a:r>
            <a:r>
              <a:rPr lang="en-US" sz="1400" u="sng" dirty="0">
                <a:hlinkClick r:id="rId2"/>
              </a:rPr>
              <a:t>a</a:t>
            </a:r>
            <a:r>
              <a:rPr lang="ru-RU" sz="1400" u="sng" dirty="0">
                <a:hlinkClick r:id="rId2"/>
              </a:rPr>
              <a:t>4</a:t>
            </a:r>
            <a:r>
              <a:rPr lang="en-US" sz="1400" u="sng" dirty="0">
                <a:hlinkClick r:id="rId2"/>
              </a:rPr>
              <a:t>b</a:t>
            </a:r>
            <a:r>
              <a:rPr lang="ru-RU" sz="1400" u="sng" dirty="0">
                <a:hlinkClick r:id="rId2"/>
              </a:rPr>
              <a:t>028</a:t>
            </a:r>
            <a:r>
              <a:rPr lang="en-US" sz="1400" u="sng" dirty="0" err="1">
                <a:hlinkClick r:id="rId2"/>
              </a:rPr>
              <a:t>fe</a:t>
            </a:r>
            <a:r>
              <a:rPr lang="ru-RU" sz="1400" u="sng" dirty="0">
                <a:hlinkClick r:id="rId2"/>
              </a:rPr>
              <a:t>0.</a:t>
            </a:r>
            <a:r>
              <a:rPr lang="en-US" sz="1400" u="sng" dirty="0" err="1">
                <a:hlinkClick r:id="rId2"/>
              </a:rPr>
              <a:t>png</a:t>
            </a:r>
            <a:r>
              <a:rPr lang="ru-RU" sz="1400" dirty="0"/>
              <a:t> </a:t>
            </a:r>
          </a:p>
          <a:p>
            <a:pPr marL="342900" indent="-342900">
              <a:buFont typeface="+mj-lt"/>
              <a:buAutoNum type="arabicParenR" startAt="5"/>
            </a:pPr>
            <a:r>
              <a:rPr lang="ru-RU" sz="1400" dirty="0" smtClean="0"/>
              <a:t>Пчёлы </a:t>
            </a:r>
            <a:r>
              <a:rPr lang="ru-RU" sz="1400" dirty="0"/>
              <a:t>(слайд 2</a:t>
            </a:r>
            <a:r>
              <a:rPr lang="ru-RU" sz="1400" dirty="0" smtClean="0"/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u="sng" dirty="0" smtClean="0">
                <a:hlinkClick r:id="rId3"/>
              </a:rPr>
              <a:t>http</a:t>
            </a:r>
            <a:r>
              <a:rPr lang="ru-RU" sz="1400" u="sng" dirty="0">
                <a:hlinkClick r:id="rId3"/>
              </a:rPr>
              <a:t>://images.yandex.ru/yandsearch?text=%D0%BF%D1%87%D1%91%D0%BB%D0%BA%D0%B0&amp;pos=1&amp;rpt=simage&amp;img_url=http%3A%2F%2Fcs10983.userapi.com%2Fu42511587%2Fe_cbca4801.jpg</a:t>
            </a:r>
            <a:endParaRPr lang="ru-RU" sz="1400" u="sng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u="sng" dirty="0">
                <a:hlinkClick r:id="rId4"/>
              </a:rPr>
              <a:t>http://images.yandex.ru/yandsearch?p=1&amp;text=%D0%BF%D1%87%D1%91%D0%BB%D0%BA%D0%B0&amp;pos=35&amp;rpt=simage&amp;img_url=http%3A%2F%2Fwww.greenmama.ru%2Fdn_images%2F01%2F85%2F36%2F55%2F12349592321146545837.gif</a:t>
            </a:r>
            <a:endParaRPr lang="ru-RU" sz="1400" u="sng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u="sng" dirty="0">
                <a:hlinkClick r:id="rId5"/>
              </a:rPr>
              <a:t>http://images.yandex.ru/yandsearch?p=1&amp;text=%D0%BF%D1%87%D1%91%D0%BB%D0%BA%D0%B0&amp;pos=46&amp;rpt=simage&amp;img_url=http%3A%2F%2Fwww.fiveavenue.ru%2Fimages%2Fchildrenlogos%2Fbee.jpg</a:t>
            </a:r>
            <a:endParaRPr lang="ru-RU" sz="1400" u="sng" dirty="0"/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331640" y="384290"/>
            <a:ext cx="7128792" cy="606319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100000"/>
              </a:lnSpc>
              <a:buFont typeface="+mj-lt"/>
              <a:buAutoNum type="arabicParenR" startAt="6"/>
            </a:pPr>
            <a:r>
              <a:rPr lang="ru-RU" sz="1400" dirty="0" smtClean="0">
                <a:latin typeface="+mn-lt"/>
                <a:ea typeface="Times New Roman" pitchFamily="18" charset="0"/>
                <a:cs typeface="Times New Roman" pitchFamily="18" charset="0"/>
              </a:rPr>
              <a:t>Соты </a:t>
            </a:r>
            <a:r>
              <a:rPr lang="ru-RU" sz="1400" dirty="0">
                <a:latin typeface="+mn-lt"/>
                <a:ea typeface="Times New Roman" pitchFamily="18" charset="0"/>
                <a:cs typeface="Times New Roman" pitchFamily="18" charset="0"/>
              </a:rPr>
              <a:t>(слайд 2)</a:t>
            </a:r>
          </a:p>
          <a:p>
            <a:pPr marL="285750" indent="-285750" eaLnBrk="0" hangingPunct="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>
                <a:latin typeface="+mn-lt"/>
                <a:ea typeface="Times New Roman" pitchFamily="18" charset="0"/>
                <a:cs typeface="Times New Roman" pitchFamily="18" charset="0"/>
                <a:hlinkClick r:id="rId2"/>
              </a:rPr>
              <a:t>http://images.yandex.ru/yandsearch?p=2&amp;text=%D1%81%D0%BE%D1%82%D1%8B&amp;pos=60&amp;rpt=simage&amp;img_url=http%3A%2F%2Fwww.respublika.info%2Fimages%2F2319e-sm.jpg</a:t>
            </a:r>
            <a:endParaRPr lang="ru-RU" sz="14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>
                <a:latin typeface="+mn-lt"/>
                <a:ea typeface="Times New Roman" pitchFamily="18" charset="0"/>
                <a:cs typeface="Times New Roman" pitchFamily="18" charset="0"/>
                <a:hlinkClick r:id="rId3"/>
              </a:rPr>
              <a:t>http://images.yandex.ru/yandsearch?p=8&amp;text=%D1%81%D0%BE%D1%82%D1%8B&amp;pos=248&amp;rpt=simage&amp;img_url=http%3A%2F%2Fi00.i.aliimg.com%2Fphoto%2Fv0%2F285940552%2FOrganic_Fresh_Royal_Jelly.summ.jpg</a:t>
            </a:r>
            <a:endParaRPr lang="ru-RU" sz="14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+mj-lt"/>
              <a:buAutoNum type="arabicParenR" startAt="7"/>
            </a:pPr>
            <a:r>
              <a:rPr lang="ru-RU" sz="1400" dirty="0" smtClean="0">
                <a:latin typeface="+mn-lt"/>
                <a:ea typeface="Times New Roman" pitchFamily="18" charset="0"/>
                <a:cs typeface="Times New Roman" pitchFamily="18" charset="0"/>
              </a:rPr>
              <a:t>Профессор </a:t>
            </a:r>
            <a:r>
              <a:rPr lang="ru-RU" sz="1400" dirty="0">
                <a:latin typeface="+mn-lt"/>
                <a:ea typeface="Times New Roman" pitchFamily="18" charset="0"/>
                <a:cs typeface="Times New Roman" pitchFamily="18" charset="0"/>
              </a:rPr>
              <a:t>(слайд 6)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ru-RU" sz="1400" dirty="0">
                <a:latin typeface="+mn-lt"/>
                <a:ea typeface="Times New Roman" pitchFamily="18" charset="0"/>
                <a:cs typeface="Times New Roman" pitchFamily="18" charset="0"/>
                <a:hlinkClick r:id="rId4"/>
              </a:rPr>
              <a:t>http://images.yandex.ru/yandsearch?text=%D0%BF%D1%80%D0%BE%D1%84%D0%B5%D1%81%D1%81%D0%BE%D1%80&amp;pos=29&amp;rpt=simage&amp;img_url=http%3A%2F%2Fimg1.liveinternet.ru%2Fimages%2Fattach%2Fc%2F5%2F84%2F950%2F84950155_630af7c2a4a1.png</a:t>
            </a:r>
            <a:endParaRPr lang="ru-RU" sz="14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+mj-lt"/>
              <a:buAutoNum type="arabicParenR" startAt="8"/>
            </a:pPr>
            <a:r>
              <a:rPr lang="ru-RU" sz="1400" dirty="0" smtClean="0">
                <a:latin typeface="+mn-lt"/>
                <a:ea typeface="Times New Roman" pitchFamily="18" charset="0"/>
                <a:cs typeface="Times New Roman" pitchFamily="18" charset="0"/>
              </a:rPr>
              <a:t>Пчела </a:t>
            </a:r>
            <a:r>
              <a:rPr lang="ru-RU" sz="1400" dirty="0">
                <a:latin typeface="+mn-lt"/>
                <a:ea typeface="Times New Roman" pitchFamily="18" charset="0"/>
                <a:cs typeface="Times New Roman" pitchFamily="18" charset="0"/>
              </a:rPr>
              <a:t>(слайд 12)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ru-RU" sz="1400" dirty="0">
                <a:latin typeface="+mn-lt"/>
                <a:ea typeface="Times New Roman" pitchFamily="18" charset="0"/>
                <a:cs typeface="Times New Roman" pitchFamily="18" charset="0"/>
                <a:hlinkClick r:id="rId5"/>
              </a:rPr>
              <a:t>http://images.yandex.ru/yandsearch?p=1&amp;text=%</a:t>
            </a:r>
            <a:r>
              <a:rPr lang="ru-RU" sz="1400" dirty="0" smtClean="0">
                <a:latin typeface="+mn-lt"/>
                <a:ea typeface="Times New Roman" pitchFamily="18" charset="0"/>
                <a:cs typeface="Times New Roman" pitchFamily="18" charset="0"/>
                <a:hlinkClick r:id="rId5"/>
              </a:rPr>
              <a:t>D0%BF%D1%87%D1%91%D0%BB%D0%BA%D0%B0&amp;pos=33&amp;rpt=simage&amp;img_url=http%3A%2F%2Fimg-fotki.yandex.ru%2Fget%2F5700%2Ftatyana2q8-medvedeva.126%2F0_5355e_be96a0b1_S.jpg</a:t>
            </a:r>
            <a:endParaRPr lang="ru-RU" sz="14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+mj-lt"/>
              <a:buAutoNum type="arabicParenR" startAt="9"/>
            </a:pPr>
            <a:r>
              <a:rPr lang="ru-RU" sz="1400" dirty="0" smtClean="0">
                <a:latin typeface="+mn-lt"/>
                <a:ea typeface="Times New Roman" pitchFamily="18" charset="0"/>
                <a:cs typeface="Times New Roman" pitchFamily="18" charset="0"/>
              </a:rPr>
              <a:t>Зимний лес (слайд 16)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ru-RU" sz="1400" dirty="0" smtClean="0">
                <a:latin typeface="+mn-lt"/>
                <a:ea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ru-RU" sz="1400" dirty="0">
                <a:latin typeface="+mn-lt"/>
                <a:ea typeface="Times New Roman" pitchFamily="18" charset="0"/>
                <a:cs typeface="Times New Roman" pitchFamily="18" charset="0"/>
                <a:hlinkClick r:id="rId6"/>
              </a:rPr>
              <a:t>://images.yandex.ru/yandsearch?p=3&amp;text=%</a:t>
            </a:r>
            <a:r>
              <a:rPr lang="ru-RU" sz="1400" dirty="0" smtClean="0">
                <a:latin typeface="+mn-lt"/>
                <a:ea typeface="Times New Roman" pitchFamily="18" charset="0"/>
                <a:cs typeface="Times New Roman" pitchFamily="18" charset="0"/>
                <a:hlinkClick r:id="rId6"/>
              </a:rPr>
              <a:t>D0%B7%D0%B8%D0%BC%D0%B0%20%D0%B8%D0%BD%D0%B5%D0%B9%20%D0%B0%D0%BD%D0%B8%D0%BC%D0%B0%D1%86%D0%B8%D1%8F&amp;pos=94&amp;rpt=simage&amp;img_url=http%3A%2F%2Fbestgif.su%2F_ph%2F45%2F2%2F491178943.gif</a:t>
            </a:r>
            <a:endParaRPr lang="ru-RU" sz="14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+mj-lt"/>
              <a:buAutoNum type="arabicParenR" startAt="10"/>
            </a:pPr>
            <a:r>
              <a:rPr lang="ru-RU" sz="1400" dirty="0" smtClean="0">
                <a:latin typeface="+mn-lt"/>
                <a:ea typeface="Times New Roman" pitchFamily="18" charset="0"/>
                <a:cs typeface="Times New Roman" pitchFamily="18" charset="0"/>
              </a:rPr>
              <a:t>Пчела (слайд 17)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ru-RU" sz="1400" dirty="0" smtClean="0">
                <a:latin typeface="+mn-lt"/>
                <a:ea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ru-RU" sz="1400" dirty="0">
                <a:latin typeface="+mn-lt"/>
                <a:ea typeface="Times New Roman" pitchFamily="18" charset="0"/>
                <a:cs typeface="Times New Roman" pitchFamily="18" charset="0"/>
                <a:hlinkClick r:id="rId7"/>
              </a:rPr>
              <a:t>://images.yandex.ru/yandsearch?text=%D0%BF%D1%87%D1%91%D0%BB%D0%BA%D0%B0&amp;pos=29&amp;rpt=simage&amp;img_url=http%3A%2F%2Fimg1.liveinternet.ru%2Fimages%2Ffoto%2Fb%2F3%2F57%2F2773057%2Ff_15655323.jpg</a:t>
            </a:r>
            <a:endParaRPr lang="ru-RU" sz="14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Знания подобны мёду: собираются по капле</a:t>
            </a:r>
          </a:p>
        </p:txBody>
      </p:sp>
      <p:pic>
        <p:nvPicPr>
          <p:cNvPr id="4099" name="Picture 2" descr="C:\Users\User\Desktop\Пчёлки\1313231439_236219123_1---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2204864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C:\Users\User\Desktop\Пчёлки\45837412_9e4d414367de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420888"/>
            <a:ext cx="1795463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6" descr="C:\Users\User\Desktop\Пчёлки\1311322959_230940223_1----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1" y="4221163"/>
            <a:ext cx="1800076" cy="17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C:\Users\User\Desktop\Пчёлки\preview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1" y="2204864"/>
            <a:ext cx="1479197" cy="167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http://bardudvarnok-nagypuszta.hupont.hu/felhasznalok_uj/1/6/160636/kepfeltoltes/puszta_10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1893987" cy="17612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331640" y="595801"/>
            <a:ext cx="7128792" cy="267765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11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Смайлики (слайд 17)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http://images.yandex.ru/yandsearch?p=10&amp;text=%D1%81%D0%BC%D0%B0%D0%B9%D0%BB%D0%B8%D0%BA&amp;pos=310&amp;rpt=simage&amp;img_url=http%3A%2F%2Fvritmepozitiva.taba.ru%2Ffid%2FcnRlaW1hZ2VfdGh1bWI6M2VhZDI5ZTFkMGRlNTA4NmZjOTIyYjk2OTVlY2MzMmIvLw%2Fimg.jpg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http://images.yandex.ru/yandsearch?p=11&amp;text=%D1%81%D0%BC%D0%B0%D0%B9%D0%BB%D0%B8%D0%BA&amp;pos=346&amp;rpt=simage&amp;img_url=http%3A%2F%2Fs16.rimg.info%2F872e43ecd64be8b102cda8443721750a.gif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http://images.yandex.ru/yandsearch?text=%D1%81%D0%BC%D0%B0%D0%B9%D0%BB%D0%B8%D0%BA%20%D0%B3%D1%80%D1%83%D1%81%D1%82%D0%BD%D1%8B%D0%B9&amp;pos=20&amp;rpt=simage&amp;img_url=http%3A%2F%2Fuserava.ru%2Fdiary%2Fwp-content%2Fuploads%2F2011%2F10%2F0_705b0_8a755c7e_XL-285x300.jpg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Текст 2"/>
          <p:cNvSpPr>
            <a:spLocks noGrp="1"/>
          </p:cNvSpPr>
          <p:nvPr>
            <p:ph type="body" sz="half" idx="1"/>
          </p:nvPr>
        </p:nvSpPr>
        <p:spPr>
          <a:xfrm>
            <a:off x="1619250" y="1557338"/>
            <a:ext cx="5761038" cy="2286000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А). Что лишнее?</a:t>
            </a:r>
          </a:p>
          <a:p>
            <a:pPr>
              <a:buFontTx/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1. У земли      </a:t>
            </a:r>
          </a:p>
          <a:p>
            <a:pPr>
              <a:buFontTx/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2. Возле сада            </a:t>
            </a:r>
          </a:p>
          <a:p>
            <a:pPr>
              <a:buFontTx/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3. Пушистый снег             </a:t>
            </a:r>
          </a:p>
          <a:p>
            <a:pPr>
              <a:buFontTx/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4.  Перед домом </a:t>
            </a:r>
          </a:p>
          <a:p>
            <a:pPr algn="ctr">
              <a:buFontTx/>
              <a:buNone/>
            </a:pPr>
            <a:r>
              <a:rPr lang="ru-RU" sz="5400" dirty="0" smtClean="0"/>
              <a:t>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Интеллектуальная разминка</a:t>
            </a:r>
            <a:endParaRPr lang="ru-RU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Текст 2"/>
          <p:cNvSpPr>
            <a:spLocks noGrp="1"/>
          </p:cNvSpPr>
          <p:nvPr>
            <p:ph type="body" sz="half" idx="1"/>
          </p:nvPr>
        </p:nvSpPr>
        <p:spPr>
          <a:xfrm>
            <a:off x="1331641" y="1752600"/>
            <a:ext cx="7344816" cy="4484688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Б). Сделайте обобщение.</a:t>
            </a:r>
          </a:p>
          <a:p>
            <a:pPr marL="0" indent="0">
              <a:buFontTx/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Капли дождя, разноцветная радуга, громко стучит – </a:t>
            </a:r>
            <a:r>
              <a:rPr lang="ru-RU" sz="5400" u="sng" dirty="0" smtClean="0">
                <a:solidFill>
                  <a:srgbClr val="002060"/>
                </a:solidFill>
              </a:rPr>
              <a:t>это</a:t>
            </a:r>
          </a:p>
          <a:p>
            <a:pPr>
              <a:buFontTx/>
              <a:buNone/>
            </a:pPr>
            <a:r>
              <a:rPr lang="ru-RU" sz="5400" u="sng" dirty="0" smtClean="0">
                <a:solidFill>
                  <a:srgbClr val="C00000"/>
                </a:solidFill>
              </a:rPr>
              <a:t>словосочетание</a:t>
            </a:r>
          </a:p>
          <a:p>
            <a:pPr>
              <a:buFontTx/>
              <a:buNone/>
            </a:pPr>
            <a:endParaRPr lang="ru-RU" sz="5400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Интеллектуальная разминка</a:t>
            </a:r>
            <a:endParaRPr lang="ru-RU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7177088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В). Составьте логическую цепочку (что пропущено)</a:t>
            </a:r>
          </a:p>
          <a:p>
            <a:pPr>
              <a:buFontTx/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Буква, слово, …</a:t>
            </a:r>
          </a:p>
          <a:p>
            <a:pPr marL="0" indent="0">
              <a:buFontTx/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предложение, текст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Интеллектуальная разминка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370283"/>
            <a:ext cx="4464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словосочетание,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6200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990033"/>
                </a:solidFill>
                <a:latin typeface="+mn-lt"/>
              </a:rPr>
              <a:t>Задачи: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sz="half" idx="1"/>
          </p:nvPr>
        </p:nvSpPr>
        <p:spPr>
          <a:xfrm>
            <a:off x="1258888" y="1844675"/>
            <a:ext cx="7273925" cy="1827213"/>
          </a:xfrm>
        </p:spPr>
        <p:txBody>
          <a:bodyPr/>
          <a:lstStyle/>
          <a:p>
            <a:pPr marL="514350" indent="-514350" algn="just">
              <a:buFontTx/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</a:rPr>
              <a:t>Повторение и обобщение пройденного материала</a:t>
            </a:r>
          </a:p>
          <a:p>
            <a:pPr marL="514350" indent="-514350" algn="just">
              <a:buFontTx/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</a:rPr>
              <a:t>Создание условий для включения каждого ученика в активную учебно-познавательную деятельность</a:t>
            </a:r>
            <a:r>
              <a:rPr lang="ru-RU" sz="2800" dirty="0" smtClean="0">
                <a:solidFill>
                  <a:srgbClr val="002060"/>
                </a:solidFill>
              </a:rPr>
              <a:t>. </a:t>
            </a:r>
          </a:p>
          <a:p>
            <a:pPr marL="514350" indent="-514350" algn="ctr">
              <a:buFontTx/>
              <a:buNone/>
            </a:pPr>
            <a:endParaRPr lang="ru-RU" sz="2800" b="1" dirty="0" smtClean="0"/>
          </a:p>
        </p:txBody>
      </p:sp>
      <p:pic>
        <p:nvPicPr>
          <p:cNvPr id="8196" name="Picture 5" descr="D:\Мама\учитель картинки\1191269027_c4112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3732" y="4365104"/>
            <a:ext cx="1803400" cy="202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16013" y="2133600"/>
            <a:ext cx="7620000" cy="1143000"/>
          </a:xfrm>
        </p:spPr>
        <p:txBody>
          <a:bodyPr/>
          <a:lstStyle/>
          <a:p>
            <a:pPr>
              <a:defRPr/>
            </a:pPr>
            <a:r>
              <a:rPr lang="ru-RU" sz="6600" b="1" dirty="0" smtClean="0">
                <a:solidFill>
                  <a:srgbClr val="990033"/>
                </a:solidFill>
                <a:latin typeface="+mn-lt"/>
              </a:rPr>
              <a:t>Аукцион</a:t>
            </a:r>
            <a:r>
              <a:rPr lang="ru-RU" b="1" dirty="0" smtClean="0">
                <a:solidFill>
                  <a:srgbClr val="990033"/>
                </a:solidFill>
                <a:latin typeface="+mn-lt"/>
              </a:rPr>
              <a:t> –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</a:rPr>
            </a:br>
            <a:r>
              <a:rPr lang="ru-RU" b="1" dirty="0" smtClean="0">
                <a:solidFill>
                  <a:srgbClr val="002060"/>
                </a:solidFill>
                <a:latin typeface="+mn-lt"/>
              </a:rPr>
              <a:t> публичная распродажа, покупателем становится тот, кто предложит более высокую цену.</a:t>
            </a:r>
            <a:br>
              <a:rPr lang="ru-RU" b="1" dirty="0" smtClean="0">
                <a:solidFill>
                  <a:srgbClr val="002060"/>
                </a:solidFill>
                <a:latin typeface="+mn-lt"/>
              </a:rPr>
            </a:br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         </a:t>
            </a: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(Словарь С.И.Ожегова)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77608"/>
            <a:ext cx="54082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990033"/>
                </a:solidFill>
              </a:rPr>
              <a:t>Правила поведения: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717031"/>
            <a:ext cx="5911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А теперь аукцион,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Подведет </a:t>
            </a:r>
            <a:r>
              <a:rPr lang="ru-RU" sz="4000" dirty="0">
                <a:solidFill>
                  <a:srgbClr val="FF0000"/>
                </a:solidFill>
              </a:rPr>
              <a:t>итоги он.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Тот, кто больше знает,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Тот пятёрки получает.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1700808"/>
            <a:ext cx="39094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Поднимать руку.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Говорить чётко.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Не перебивать.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67593" y="332656"/>
            <a:ext cx="7827963" cy="134926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990033"/>
                </a:solidFill>
                <a:latin typeface="+mn-lt"/>
                <a:ea typeface="+mn-ea"/>
                <a:cs typeface="+mn-cs"/>
              </a:rPr>
              <a:t>Задание № 1. Указать </a:t>
            </a:r>
            <a:r>
              <a:rPr lang="ru-RU" sz="3200" b="1" dirty="0">
                <a:solidFill>
                  <a:srgbClr val="990033"/>
                </a:solidFill>
                <a:latin typeface="+mn-lt"/>
                <a:ea typeface="+mn-ea"/>
                <a:cs typeface="+mn-cs"/>
              </a:rPr>
              <a:t>главное и зависимое слова, поставить вопрос</a:t>
            </a:r>
            <a:r>
              <a:rPr lang="ru-RU" sz="3200" b="1" dirty="0" smtClean="0">
                <a:solidFill>
                  <a:srgbClr val="990033"/>
                </a:solidFill>
                <a:latin typeface="+mn-lt"/>
                <a:ea typeface="+mn-ea"/>
                <a:cs typeface="+mn-cs"/>
              </a:rPr>
              <a:t>.</a:t>
            </a:r>
            <a:endParaRPr lang="ru-RU" sz="4000" dirty="0" smtClean="0">
              <a:latin typeface="+mn-lt"/>
            </a:endParaRPr>
          </a:p>
        </p:txBody>
      </p:sp>
      <p:sp>
        <p:nvSpPr>
          <p:cNvPr id="11267" name="Текст 2"/>
          <p:cNvSpPr>
            <a:spLocks noGrp="1"/>
          </p:cNvSpPr>
          <p:nvPr>
            <p:ph type="body" sz="half" idx="1"/>
          </p:nvPr>
        </p:nvSpPr>
        <p:spPr>
          <a:xfrm>
            <a:off x="1763713" y="2060575"/>
            <a:ext cx="6553200" cy="2582863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i="1" dirty="0" smtClean="0"/>
              <a:t>В голубом небе</a:t>
            </a:r>
          </a:p>
          <a:p>
            <a:pPr algn="r">
              <a:buFontTx/>
              <a:buNone/>
            </a:pPr>
            <a:r>
              <a:rPr lang="ru-RU" sz="4000" b="1" i="1" dirty="0" smtClean="0"/>
              <a:t> веет свежестью</a:t>
            </a:r>
          </a:p>
          <a:p>
            <a:pPr>
              <a:buFontTx/>
              <a:buNone/>
            </a:pPr>
            <a:r>
              <a:rPr lang="ru-RU" sz="4000" b="1" i="1" dirty="0" smtClean="0"/>
              <a:t>признаки осени</a:t>
            </a:r>
          </a:p>
          <a:p>
            <a:pPr algn="r">
              <a:buFontTx/>
              <a:buNone/>
            </a:pPr>
            <a:r>
              <a:rPr lang="ru-RU" sz="4000" b="1" i="1" dirty="0" smtClean="0"/>
              <a:t> птичьи голоса</a:t>
            </a:r>
          </a:p>
          <a:p>
            <a:pPr>
              <a:buFontTx/>
              <a:buNone/>
            </a:pPr>
            <a:r>
              <a:rPr lang="ru-RU" sz="4000" b="1" i="1" dirty="0" smtClean="0"/>
              <a:t> скоро услышишь</a:t>
            </a:r>
          </a:p>
          <a:p>
            <a:pPr algn="r">
              <a:buFontTx/>
              <a:buNone/>
            </a:pPr>
            <a:r>
              <a:rPr lang="ru-RU" sz="4000" b="1" i="1" dirty="0" smtClean="0"/>
              <a:t> запах травы</a:t>
            </a:r>
          </a:p>
          <a:p>
            <a:pPr algn="ctr">
              <a:buFontTx/>
              <a:buNone/>
            </a:pPr>
            <a:endParaRPr lang="ru-RU" sz="2400" b="1" dirty="0" smtClean="0">
              <a:solidFill>
                <a:srgbClr val="006600"/>
              </a:solidFill>
            </a:endParaRPr>
          </a:p>
        </p:txBody>
      </p:sp>
      <p:sp>
        <p:nvSpPr>
          <p:cNvPr id="5" name="Стрелка углом вверх 4"/>
          <p:cNvSpPr/>
          <p:nvPr/>
        </p:nvSpPr>
        <p:spPr bwMode="auto">
          <a:xfrm rot="10800000">
            <a:off x="3132138" y="2060575"/>
            <a:ext cx="1223962" cy="21590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6" name="Стрелка углом вверх 5"/>
          <p:cNvSpPr/>
          <p:nvPr/>
        </p:nvSpPr>
        <p:spPr bwMode="auto">
          <a:xfrm rot="10800000">
            <a:off x="6011863" y="4292600"/>
            <a:ext cx="1223962" cy="21590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вверх 8"/>
          <p:cNvSpPr/>
          <p:nvPr/>
        </p:nvSpPr>
        <p:spPr bwMode="auto">
          <a:xfrm rot="10800000">
            <a:off x="2700338" y="4941888"/>
            <a:ext cx="1223962" cy="21590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15" name="Умножение 14"/>
          <p:cNvSpPr/>
          <p:nvPr/>
        </p:nvSpPr>
        <p:spPr bwMode="auto">
          <a:xfrm>
            <a:off x="4643438" y="1989138"/>
            <a:ext cx="266700" cy="287337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17" name="Умножение 16"/>
          <p:cNvSpPr/>
          <p:nvPr/>
        </p:nvSpPr>
        <p:spPr bwMode="auto">
          <a:xfrm>
            <a:off x="7451725" y="4221163"/>
            <a:ext cx="266700" cy="287337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19" name="Умножение 18"/>
          <p:cNvSpPr/>
          <p:nvPr/>
        </p:nvSpPr>
        <p:spPr bwMode="auto">
          <a:xfrm>
            <a:off x="4211638" y="4941888"/>
            <a:ext cx="266700" cy="287337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11274" name="Выгнутая вверх стрелка 20"/>
          <p:cNvSpPr>
            <a:spLocks noChangeArrowheads="1"/>
          </p:cNvSpPr>
          <p:nvPr/>
        </p:nvSpPr>
        <p:spPr bwMode="auto">
          <a:xfrm>
            <a:off x="3348038" y="3429000"/>
            <a:ext cx="1295400" cy="287338"/>
          </a:xfrm>
          <a:prstGeom prst="curvedDownArrow">
            <a:avLst>
              <a:gd name="adj1" fmla="val 25046"/>
              <a:gd name="adj2" fmla="val 50092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275" name="Выгнутая вверх стрелка 22"/>
          <p:cNvSpPr>
            <a:spLocks noChangeArrowheads="1"/>
          </p:cNvSpPr>
          <p:nvPr/>
        </p:nvSpPr>
        <p:spPr bwMode="auto">
          <a:xfrm>
            <a:off x="6443663" y="5661025"/>
            <a:ext cx="1296987" cy="288925"/>
          </a:xfrm>
          <a:prstGeom prst="curvedDownArrow">
            <a:avLst>
              <a:gd name="adj1" fmla="val 24939"/>
              <a:gd name="adj2" fmla="val 49878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5" name="Умножение 24"/>
          <p:cNvSpPr/>
          <p:nvPr/>
        </p:nvSpPr>
        <p:spPr bwMode="auto">
          <a:xfrm>
            <a:off x="2843213" y="3500438"/>
            <a:ext cx="266700" cy="288925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26" name="Умножение 25"/>
          <p:cNvSpPr/>
          <p:nvPr/>
        </p:nvSpPr>
        <p:spPr bwMode="auto">
          <a:xfrm>
            <a:off x="4716463" y="2781300"/>
            <a:ext cx="265112" cy="287338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27" name="Умножение 26"/>
          <p:cNvSpPr/>
          <p:nvPr/>
        </p:nvSpPr>
        <p:spPr bwMode="auto">
          <a:xfrm>
            <a:off x="5724525" y="5732463"/>
            <a:ext cx="266700" cy="288925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11279" name="Выгнутая вверх стрелка 28"/>
          <p:cNvSpPr>
            <a:spLocks noChangeArrowheads="1"/>
          </p:cNvSpPr>
          <p:nvPr/>
        </p:nvSpPr>
        <p:spPr bwMode="auto">
          <a:xfrm>
            <a:off x="5364163" y="2636838"/>
            <a:ext cx="1295400" cy="287337"/>
          </a:xfrm>
          <a:prstGeom prst="curvedDownArrow">
            <a:avLst>
              <a:gd name="adj1" fmla="val 25046"/>
              <a:gd name="adj2" fmla="val 50092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627</Words>
  <Application>Microsoft Office PowerPoint</Application>
  <PresentationFormat>Экран (4:3)</PresentationFormat>
  <Paragraphs>112</Paragraphs>
  <Slides>20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Тетрадь</vt:lpstr>
      <vt:lpstr>Презентация PowerPoint</vt:lpstr>
      <vt:lpstr>Знания подобны мёду: собираются по капле</vt:lpstr>
      <vt:lpstr>Интеллектуальная разминка</vt:lpstr>
      <vt:lpstr>Интеллектуальная разминка</vt:lpstr>
      <vt:lpstr>Интеллектуальная разминка</vt:lpstr>
      <vt:lpstr>Задачи:</vt:lpstr>
      <vt:lpstr>Аукцион –  публичная распродажа, покупателем становится тот, кто предложит более высокую цену.              (Словарь С.И.Ожегова)</vt:lpstr>
      <vt:lpstr>Презентация PowerPoint</vt:lpstr>
      <vt:lpstr>Задание № 1. Указать главное и зависимое слова, поставить вопрос.</vt:lpstr>
      <vt:lpstr>Задание № 2 Мини - тест</vt:lpstr>
      <vt:lpstr>Задание № 3. Работа с перфокартами </vt:lpstr>
      <vt:lpstr>Физкультминутка</vt:lpstr>
      <vt:lpstr>Почему?</vt:lpstr>
      <vt:lpstr>Выписать словосочетания</vt:lpstr>
      <vt:lpstr>Синонимичные словосочетания</vt:lpstr>
      <vt:lpstr>Домашнее задание</vt:lpstr>
      <vt:lpstr>Рефлексия</vt:lpstr>
      <vt:lpstr>Используемые источники</vt:lpstr>
      <vt:lpstr>Презентация PowerPoint</vt:lpstr>
      <vt:lpstr>Презентация PowerPoint</vt:lpstr>
    </vt:vector>
  </TitlesOfParts>
  <Company>s-NSSH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s1</dc:creator>
  <cp:lastModifiedBy>Банников Алексей</cp:lastModifiedBy>
  <cp:revision>178</cp:revision>
  <cp:lastPrinted>1601-01-01T00:00:00Z</cp:lastPrinted>
  <dcterms:created xsi:type="dcterms:W3CDTF">2005-10-17T14:26:28Z</dcterms:created>
  <dcterms:modified xsi:type="dcterms:W3CDTF">2023-03-16T03:24:48Z</dcterms:modified>
</cp:coreProperties>
</file>